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72"/>
  </p:notesMasterIdLst>
  <p:handoutMasterIdLst>
    <p:handoutMasterId r:id="rId73"/>
  </p:handoutMasterIdLst>
  <p:sldIdLst>
    <p:sldId id="256" r:id="rId2"/>
    <p:sldId id="336" r:id="rId3"/>
    <p:sldId id="337" r:id="rId4"/>
    <p:sldId id="279" r:id="rId5"/>
    <p:sldId id="257" r:id="rId6"/>
    <p:sldId id="258" r:id="rId7"/>
    <p:sldId id="259" r:id="rId8"/>
    <p:sldId id="338" r:id="rId9"/>
    <p:sldId id="33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325" r:id="rId18"/>
    <p:sldId id="269" r:id="rId19"/>
    <p:sldId id="270" r:id="rId20"/>
    <p:sldId id="273" r:id="rId21"/>
    <p:sldId id="275" r:id="rId22"/>
    <p:sldId id="277" r:id="rId23"/>
    <p:sldId id="278" r:id="rId24"/>
    <p:sldId id="280" r:id="rId25"/>
    <p:sldId id="284" r:id="rId26"/>
    <p:sldId id="332" r:id="rId27"/>
    <p:sldId id="285" r:id="rId28"/>
    <p:sldId id="328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6" r:id="rId39"/>
    <p:sldId id="297" r:id="rId40"/>
    <p:sldId id="298" r:id="rId41"/>
    <p:sldId id="299" r:id="rId42"/>
    <p:sldId id="300" r:id="rId43"/>
    <p:sldId id="304" r:id="rId44"/>
    <p:sldId id="301" r:id="rId45"/>
    <p:sldId id="302" r:id="rId46"/>
    <p:sldId id="329" r:id="rId47"/>
    <p:sldId id="303" r:id="rId48"/>
    <p:sldId id="295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31" r:id="rId63"/>
    <p:sldId id="318" r:id="rId64"/>
    <p:sldId id="319" r:id="rId65"/>
    <p:sldId id="322" r:id="rId66"/>
    <p:sldId id="323" r:id="rId67"/>
    <p:sldId id="324" r:id="rId68"/>
    <p:sldId id="333" r:id="rId69"/>
    <p:sldId id="334" r:id="rId70"/>
    <p:sldId id="335" r:id="rId71"/>
  </p:sldIdLst>
  <p:sldSz cx="9144000" cy="5143500" type="screen16x9"/>
  <p:notesSz cx="7045325" cy="9345613"/>
  <p:embeddedFontLst>
    <p:embeddedFont>
      <p:font typeface="Kalinga" panose="020B0502040204020203" pitchFamily="34" charset="0"/>
      <p:regular r:id="rId74"/>
      <p:bold r:id="rId75"/>
    </p:embeddedFont>
    <p:embeddedFont>
      <p:font typeface="Calibri" panose="020B0604020202020204" charset="0"/>
      <p:regular r:id="rId76"/>
      <p:bold r:id="rId77"/>
      <p:italic r:id="rId78"/>
      <p:boldItalic r:id="rId7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4">
          <p15:clr>
            <a:srgbClr val="A4A3A4"/>
          </p15:clr>
        </p15:guide>
        <p15:guide id="2" pos="2219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elly" initials="MK" lastIdx="51" clrIdx="0"/>
  <p:cmAuthor id="1" name="Stefan" initials="S" lastIdx="1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1313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7" autoAdjust="0"/>
    <p:restoredTop sz="66925" autoAdjust="0"/>
  </p:normalViewPr>
  <p:slideViewPr>
    <p:cSldViewPr>
      <p:cViewPr varScale="1">
        <p:scale>
          <a:sx n="64" d="100"/>
          <a:sy n="64" d="100"/>
        </p:scale>
        <p:origin x="1584" y="9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6" d="100"/>
          <a:sy n="96" d="100"/>
        </p:scale>
        <p:origin x="-3552" y="-96"/>
      </p:cViewPr>
      <p:guideLst>
        <p:guide orient="horz" pos="2944"/>
        <p:guide pos="221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font" Target="fonts/font3.fntdata"/><Relationship Id="rId84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font" Target="fonts/font1.fntdata"/><Relationship Id="rId79" Type="http://schemas.openxmlformats.org/officeDocument/2006/relationships/font" Target="fonts/font6.fnt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handoutMaster" Target="handoutMasters/handoutMaster1.xml"/><Relationship Id="rId78" Type="http://schemas.openxmlformats.org/officeDocument/2006/relationships/font" Target="fonts/font5.fntdata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font" Target="fonts/font4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80" Type="http://schemas.openxmlformats.org/officeDocument/2006/relationships/commentAuthors" Target="commentAuthor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font" Target="fonts/font2.fntdata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2974" cy="467281"/>
          </a:xfrm>
          <a:prstGeom prst="rect">
            <a:avLst/>
          </a:prstGeom>
        </p:spPr>
        <p:txBody>
          <a:bodyPr vert="horz" lIns="92767" tIns="46383" rIns="92767" bIns="4638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767" tIns="46383" rIns="92767" bIns="46383" rtlCol="0"/>
          <a:lstStyle>
            <a:lvl1pPr algn="r">
              <a:defRPr sz="1200"/>
            </a:lvl1pPr>
          </a:lstStyle>
          <a:p>
            <a:fld id="{A72D27DC-1D59-4AAA-BE41-BA4A3C2B1580}" type="datetimeFigureOut">
              <a:rPr lang="en-US" smtClean="0"/>
              <a:pPr/>
              <a:t>1/2/2013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76711"/>
            <a:ext cx="3052974" cy="467281"/>
          </a:xfrm>
          <a:prstGeom prst="rect">
            <a:avLst/>
          </a:prstGeom>
        </p:spPr>
        <p:txBody>
          <a:bodyPr vert="horz" lIns="92767" tIns="46383" rIns="92767" bIns="4638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767" tIns="46383" rIns="92767" bIns="46383" rtlCol="0" anchor="b"/>
          <a:lstStyle>
            <a:lvl1pPr algn="r">
              <a:defRPr sz="1200"/>
            </a:lvl1pPr>
          </a:lstStyle>
          <a:p>
            <a:fld id="{108D5962-644C-4138-98DC-2CD62A2E7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6146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2974" cy="467281"/>
          </a:xfrm>
          <a:prstGeom prst="rect">
            <a:avLst/>
          </a:prstGeom>
        </p:spPr>
        <p:txBody>
          <a:bodyPr vert="horz" lIns="92767" tIns="46383" rIns="92767" bIns="4638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767" tIns="46383" rIns="92767" bIns="46383" rtlCol="0"/>
          <a:lstStyle>
            <a:lvl1pPr algn="r">
              <a:defRPr sz="1200"/>
            </a:lvl1pPr>
          </a:lstStyle>
          <a:p>
            <a:fld id="{5EA5F04F-46EB-41B6-9B2C-65ADFED666F6}" type="datetimeFigureOut">
              <a:rPr lang="en-US" smtClean="0"/>
              <a:pPr/>
              <a:t>1/2/2013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700088"/>
            <a:ext cx="6232525" cy="3505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767" tIns="46383" rIns="92767" bIns="4638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533" y="4439166"/>
            <a:ext cx="5636260" cy="4205526"/>
          </a:xfrm>
          <a:prstGeom prst="rect">
            <a:avLst/>
          </a:prstGeom>
        </p:spPr>
        <p:txBody>
          <a:bodyPr vert="horz" lIns="92767" tIns="46383" rIns="92767" bIns="46383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76711"/>
            <a:ext cx="3052974" cy="467281"/>
          </a:xfrm>
          <a:prstGeom prst="rect">
            <a:avLst/>
          </a:prstGeom>
        </p:spPr>
        <p:txBody>
          <a:bodyPr vert="horz" lIns="92767" tIns="46383" rIns="92767" bIns="4638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767" tIns="46383" rIns="92767" bIns="46383" rtlCol="0" anchor="b"/>
          <a:lstStyle>
            <a:lvl1pPr algn="r">
              <a:defRPr sz="1200"/>
            </a:lvl1pPr>
          </a:lstStyle>
          <a:p>
            <a:fld id="{8592043D-A3B0-45A2-87FE-59C0CF6DAE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7838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y-AM" i="1" dirty="0" smtClean="0"/>
              <a:t>Բովանդակությունը՝</a:t>
            </a:r>
            <a:endParaRPr lang="en-US" i="1" dirty="0" smtClean="0"/>
          </a:p>
          <a:p>
            <a:endParaRPr lang="en-US" i="1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y-AM" sz="1200" i="1" kern="1200" dirty="0" smtClean="0">
                <a:solidFill>
                  <a:schemeClr val="tx1"/>
                </a:solidFill>
                <a:effectLst/>
              </a:rPr>
              <a:t>Այս թեման խոսում է Աստվածաշնչի գրողների և Էլեն Ուայթի</a:t>
            </a:r>
            <a:r>
              <a:rPr lang="hy-AM" sz="1200" i="1" kern="1200" baseline="0" dirty="0" smtClean="0">
                <a:solidFill>
                  <a:schemeClr val="tx1"/>
                </a:solidFill>
                <a:effectLst/>
              </a:rPr>
              <a:t> գրությունների Սուրբ Հոգու կողմից ներշնչման մասին: Պատասխանում է այն հարցին նաև, թե ինչպե՞ս ադվենտիստը կարող է ընդունել ՍՈԼԱ ՍԿՐԻՊՏՈՒՐԱ </a:t>
            </a:r>
            <a:r>
              <a:rPr lang="ru-RU" sz="1200" i="1" kern="1200" baseline="0" dirty="0" smtClean="0">
                <a:solidFill>
                  <a:schemeClr val="tx1"/>
                </a:solidFill>
                <a:effectLst/>
              </a:rPr>
              <a:t>(</a:t>
            </a:r>
            <a:r>
              <a:rPr lang="hy-AM" sz="1200" i="1" kern="1200" baseline="0" dirty="0" smtClean="0">
                <a:solidFill>
                  <a:schemeClr val="tx1"/>
                </a:solidFill>
                <a:effectLst/>
              </a:rPr>
              <a:t>Միայն Աստվածաշունչը</a:t>
            </a:r>
            <a:r>
              <a:rPr lang="ru-RU" sz="1200" i="1" kern="1200" baseline="0" dirty="0" smtClean="0">
                <a:solidFill>
                  <a:schemeClr val="tx1"/>
                </a:solidFill>
                <a:effectLst/>
              </a:rPr>
              <a:t>)</a:t>
            </a:r>
            <a:r>
              <a:rPr lang="hy-AM" sz="1200" i="1" kern="1200" baseline="0" dirty="0" smtClean="0">
                <a:solidFill>
                  <a:schemeClr val="tx1"/>
                </a:solidFill>
                <a:effectLst/>
              </a:rPr>
              <a:t> գաղափարը և միևնույն ժամանակ ընդունել Ուայթի գրությունների հեղինակությունը որպես նեշնչված Սուրբ Հոգուց:</a:t>
            </a:r>
            <a:endParaRPr lang="en-US" sz="1200" i="1" kern="1200" dirty="0" smtClean="0">
              <a:solidFill>
                <a:schemeClr val="tx1"/>
              </a:solidFill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9051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hy-AM" i="0" baseline="0" dirty="0" smtClean="0"/>
              <a:t>Երբ</a:t>
            </a:r>
            <a:r>
              <a:rPr lang="en-US" i="0" baseline="0" dirty="0" smtClean="0"/>
              <a:t> 1911</a:t>
            </a:r>
            <a:r>
              <a:rPr lang="hy-AM" i="0" baseline="0" dirty="0" smtClean="0"/>
              <a:t>թ.ին Մեծ Պայքարը վերանայվեց, ապա շատերը կասկածեցին դրա ներշնչվածության վրա, և որ Նա մարգարե է:</a:t>
            </a:r>
            <a:endParaRPr lang="en-US" i="0" baseline="0" dirty="0" smtClean="0"/>
          </a:p>
          <a:p>
            <a:pPr marL="171450" lvl="0" indent="-171450">
              <a:buFontTx/>
              <a:buChar char="-"/>
            </a:pPr>
            <a:r>
              <a:rPr lang="hy-AM" sz="1200" kern="1200" dirty="0" smtClean="0">
                <a:solidFill>
                  <a:schemeClr val="tx1"/>
                </a:solidFill>
                <a:effectLst/>
              </a:rPr>
              <a:t>Նրանք</a:t>
            </a:r>
            <a:r>
              <a:rPr lang="hy-AM" sz="1200" kern="1200" baseline="0" dirty="0" smtClean="0">
                <a:solidFill>
                  <a:schemeClr val="tx1"/>
                </a:solidFill>
                <a:effectLst/>
              </a:rPr>
              <a:t> պնդում էին, որ Աստված թելադրում է ամեն մի բառ</a:t>
            </a:r>
            <a:endParaRPr lang="en-US" sz="1200" kern="1200" dirty="0" smtClean="0">
              <a:solidFill>
                <a:schemeClr val="tx1"/>
              </a:solidFill>
              <a:effectLst/>
            </a:endParaRPr>
          </a:p>
          <a:p>
            <a:pPr marL="628650" lvl="1" indent="-171450">
              <a:buFontTx/>
              <a:buChar char="-"/>
            </a:pPr>
            <a:r>
              <a:rPr lang="hy-AM" sz="1200" kern="1200" dirty="0" smtClean="0">
                <a:solidFill>
                  <a:schemeClr val="tx1"/>
                </a:solidFill>
                <a:effectLst/>
              </a:rPr>
              <a:t>Ապա</a:t>
            </a:r>
            <a:r>
              <a:rPr lang="hy-AM" sz="1200" kern="1200" baseline="0" dirty="0" smtClean="0">
                <a:solidFill>
                  <a:schemeClr val="tx1"/>
                </a:solidFill>
                <a:effectLst/>
              </a:rPr>
              <a:t> ինչպե՞ս Ուայթը կարող է վերանայել այդ գիրքը</a:t>
            </a:r>
            <a:endParaRPr lang="en-US" sz="1200" kern="1200" dirty="0" smtClean="0">
              <a:solidFill>
                <a:schemeClr val="tx1"/>
              </a:solidFill>
              <a:effectLst/>
            </a:endParaRPr>
          </a:p>
          <a:p>
            <a:pPr marL="171450" lvl="0" indent="-171450">
              <a:buFontTx/>
              <a:buChar char="-"/>
            </a:pPr>
            <a:r>
              <a:rPr lang="hy-AM" sz="1200" kern="1200" dirty="0" smtClean="0">
                <a:solidFill>
                  <a:schemeClr val="tx1"/>
                </a:solidFill>
                <a:effectLst/>
              </a:rPr>
              <a:t>Արդյո՞ք</a:t>
            </a:r>
            <a:r>
              <a:rPr lang="hy-AM" sz="1200" kern="1200" baseline="0" dirty="0" smtClean="0">
                <a:solidFill>
                  <a:schemeClr val="tx1"/>
                </a:solidFill>
                <a:effectLst/>
              </a:rPr>
              <a:t> Աստված առաջին անգամ սխալ է թույլ տվել:</a:t>
            </a:r>
            <a:endParaRPr lang="en-US" sz="1200" kern="1200" dirty="0" smtClean="0">
              <a:solidFill>
                <a:schemeClr val="tx1"/>
              </a:solidFill>
              <a:effectLst/>
            </a:endParaRPr>
          </a:p>
          <a:p>
            <a:pPr marL="171450" lvl="0" indent="-171450">
              <a:buFontTx/>
              <a:buChar char="-"/>
            </a:pPr>
            <a:r>
              <a:rPr lang="hy-AM" sz="1200" kern="1200" dirty="0" smtClean="0">
                <a:solidFill>
                  <a:schemeClr val="tx1"/>
                </a:solidFill>
                <a:effectLst/>
              </a:rPr>
              <a:t>Արդյո՞ք</a:t>
            </a:r>
            <a:r>
              <a:rPr lang="hy-AM" sz="1200" kern="1200" baseline="0" dirty="0" smtClean="0">
                <a:solidFill>
                  <a:schemeClr val="tx1"/>
                </a:solidFill>
                <a:effectLst/>
              </a:rPr>
              <a:t> Ուայթը ավելի ներշնչված է քան Աստված է սկզբում արել</a:t>
            </a:r>
            <a:endParaRPr lang="en-US" sz="1200" kern="1200" dirty="0" smtClean="0">
              <a:solidFill>
                <a:schemeClr val="tx1"/>
              </a:solidFill>
              <a:effectLst/>
            </a:endParaRPr>
          </a:p>
          <a:p>
            <a:pPr marL="171450" lvl="0" indent="-171450">
              <a:buFontTx/>
              <a:buChar char="-"/>
            </a:pPr>
            <a:r>
              <a:rPr lang="hy-AM" sz="1200" kern="1200" dirty="0" smtClean="0">
                <a:solidFill>
                  <a:schemeClr val="tx1"/>
                </a:solidFill>
                <a:effectLst/>
              </a:rPr>
              <a:t>Արդյո՞ք</a:t>
            </a:r>
            <a:r>
              <a:rPr lang="hy-AM" sz="1200" kern="1200" baseline="0" dirty="0" smtClean="0">
                <a:solidFill>
                  <a:schemeClr val="tx1"/>
                </a:solidFill>
                <a:effectLst/>
              </a:rPr>
              <a:t> մենք պետք է միայն կարդանք Մեծ Պայքարի բնագիրը:</a:t>
            </a:r>
            <a:endParaRPr lang="en-US" sz="1200" kern="1200" dirty="0" smtClean="0">
              <a:solidFill>
                <a:schemeClr val="tx1"/>
              </a:solidFill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2282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Tx/>
              <a:buChar char="-"/>
            </a:pPr>
            <a:r>
              <a:rPr lang="hy-AM" sz="1200" kern="1200" dirty="0" smtClean="0">
                <a:solidFill>
                  <a:schemeClr val="tx1"/>
                </a:solidFill>
                <a:effectLst/>
              </a:rPr>
              <a:t>Կային մարդիկ ովքեր պնդում էին, որ Աստվածաշնչի որոշ մասեր ավելի ներշնչված</a:t>
            </a:r>
            <a:r>
              <a:rPr lang="hy-AM" sz="1200" kern="1200" baseline="0" dirty="0" smtClean="0">
                <a:solidFill>
                  <a:schemeClr val="tx1"/>
                </a:solidFill>
                <a:effectLst/>
              </a:rPr>
              <a:t> են քան մյուս մասերը:</a:t>
            </a:r>
            <a:endParaRPr lang="en-US" sz="1200" kern="1200" dirty="0" smtClean="0">
              <a:solidFill>
                <a:schemeClr val="tx1"/>
              </a:solidFill>
              <a:effectLst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hy-AM" sz="1200" kern="1200" baseline="0" dirty="0" smtClean="0">
                <a:solidFill>
                  <a:schemeClr val="tx1"/>
                </a:solidFill>
                <a:effectLst/>
              </a:rPr>
              <a:t>Ջ.Ա.Բաթլերը, ով ինչ ինչ պատճառներով ՅՕԱ Եկեղեցու վեհաժողովի նախագահն էր՝</a:t>
            </a:r>
            <a:endParaRPr lang="en-US" sz="1200" kern="1200" baseline="0" dirty="0" smtClean="0">
              <a:solidFill>
                <a:schemeClr val="tx1"/>
              </a:solidFill>
              <a:effectLst/>
            </a:endParaRPr>
          </a:p>
          <a:p>
            <a:pPr marL="628650" lvl="1" indent="-171450">
              <a:buFontTx/>
              <a:buChar char="-"/>
            </a:pPr>
            <a:r>
              <a:rPr lang="hy-AM" sz="1200" kern="1200" baseline="0" dirty="0" smtClean="0">
                <a:solidFill>
                  <a:schemeClr val="tx1"/>
                </a:solidFill>
                <a:effectLst/>
              </a:rPr>
              <a:t>Հռութը, Առակները, Երգ Երգոցը և Հոբը ավելի թույլ ներշնչված են քան Մովսեսի հնգամատյանը կամ ավետարանները:</a:t>
            </a:r>
          </a:p>
          <a:p>
            <a:pPr marL="171450" indent="-171450">
              <a:buFontTx/>
              <a:buChar char="-"/>
            </a:pPr>
            <a:r>
              <a:rPr lang="hy-AM" dirty="0" smtClean="0"/>
              <a:t>Նա ասում էր նաև, որ պատմական գրքերը ավելի քիչ ներշնչված են քան մարգարեական:</a:t>
            </a:r>
            <a:endParaRPr lang="en-US" baseline="0" dirty="0" smtClean="0"/>
          </a:p>
          <a:p>
            <a:pPr marL="171450" lvl="0" indent="-171450">
              <a:buFontTx/>
              <a:buChar char="-"/>
            </a:pPr>
            <a:r>
              <a:rPr lang="hy-AM" baseline="0" dirty="0" smtClean="0"/>
              <a:t>Ղուկ.</a:t>
            </a:r>
            <a:r>
              <a:rPr lang="en-US" baseline="0" dirty="0" smtClean="0"/>
              <a:t> 1:1-3</a:t>
            </a:r>
            <a:r>
              <a:rPr lang="hy-AM" baseline="0" dirty="0" smtClean="0"/>
              <a:t> ներշնչվածություն ընդհանրապես չունի</a:t>
            </a:r>
            <a:endParaRPr lang="en-US" baseline="0" dirty="0" smtClean="0"/>
          </a:p>
          <a:p>
            <a:pPr marL="0" indent="0">
              <a:buFontTx/>
              <a:buNone/>
            </a:pPr>
            <a:r>
              <a:rPr lang="hy-AM" baseline="0" dirty="0" smtClean="0"/>
              <a:t>Բայց եթե մեզ մի բան դուր չի գալիս, չպետք է ասենք այն Աստծուց չէ:  Արդյո՞ք դա արդարացնում է, կարո՞ղ ենք մենք ընտրություն կատարել այդ հարցում, ճի՞շտ է արդյոք, որ մենք կարդում ենք Աստվածաշունչը և մերժում Էլեն Ուայթի գրությունները: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2282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defTabSz="927750">
              <a:buFontTx/>
              <a:buNone/>
              <a:defRPr/>
            </a:pPr>
            <a:r>
              <a:rPr lang="hy-AM" baseline="0" dirty="0" smtClean="0"/>
              <a:t>Նմանատիպ հարցերին պատասխանելու համար, եկեք սկզբում տեսնենք թե ինչպե՞ս է Աստվածաշունչը գրվել: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7588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8583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hy-AM" baseline="0" dirty="0" smtClean="0"/>
              <a:t>Կա երկու փուլ</a:t>
            </a:r>
            <a:endParaRPr lang="en-US" baseline="0" dirty="0" smtClean="0"/>
          </a:p>
          <a:p>
            <a:pPr marL="637828" lvl="1" indent="-173953">
              <a:buFontTx/>
              <a:buChar char="-"/>
            </a:pPr>
            <a:r>
              <a:rPr lang="hy-AM" baseline="0" dirty="0" smtClean="0"/>
              <a:t>Առաջինը – Սուրբ Հոգին փոխանցում է լուրը Աստծուց մարդուն</a:t>
            </a:r>
            <a:endParaRPr lang="en-US" baseline="0" dirty="0" smtClean="0"/>
          </a:p>
          <a:p>
            <a:pPr marL="637828" lvl="1" indent="-173953">
              <a:buFontTx/>
              <a:buChar char="-"/>
            </a:pPr>
            <a:r>
              <a:rPr lang="hy-AM" baseline="0" dirty="0" smtClean="0"/>
              <a:t>Երկրորդը – Մարդիկ էլ գրում են այն</a:t>
            </a:r>
            <a:endParaRPr lang="en-US" baseline="0" dirty="0" smtClean="0"/>
          </a:p>
          <a:p>
            <a:pPr marL="173953" indent="-173953">
              <a:buFontTx/>
              <a:buChar char="-"/>
            </a:pPr>
            <a:r>
              <a:rPr lang="hy-AM" baseline="0" dirty="0" smtClean="0"/>
              <a:t>Այս ընթացքը կոչվում է ներշնչվածություն</a:t>
            </a:r>
            <a:endParaRPr lang="en-US" baseline="0" dirty="0" smtClean="0"/>
          </a:p>
          <a:p>
            <a:pPr marL="173953" indent="-173953">
              <a:buFontTx/>
              <a:buChar char="-"/>
            </a:pPr>
            <a:endParaRPr lang="en-US" baseline="0" dirty="0" smtClean="0"/>
          </a:p>
          <a:p>
            <a:pPr marL="173953" indent="-173953">
              <a:buFontTx/>
              <a:buChar char="-"/>
            </a:pPr>
            <a:r>
              <a:rPr lang="hy-AM" baseline="0" dirty="0" smtClean="0"/>
              <a:t>Այստեղ ասվում է, որ բոլոր գրքերն են ներշնչված</a:t>
            </a:r>
            <a:endParaRPr lang="en-US" dirty="0" smtClean="0"/>
          </a:p>
          <a:p>
            <a:pPr marL="637828" lvl="1" indent="-173953">
              <a:buFontTx/>
              <a:buChar char="-"/>
            </a:pPr>
            <a:r>
              <a:rPr lang="hy-AM" baseline="0" dirty="0" smtClean="0"/>
              <a:t>Բայց շատ մարդիկ ընտրում են հատվածներ Աստվածաշնչից, որպես չներշնչված:</a:t>
            </a:r>
            <a:endParaRPr lang="en-US" baseline="0" dirty="0" smtClean="0"/>
          </a:p>
          <a:p>
            <a:pPr marL="637828" lvl="1" indent="-173953">
              <a:buFontTx/>
              <a:buChar char="-"/>
            </a:pPr>
            <a:r>
              <a:rPr lang="hy-AM" baseline="0" dirty="0" smtClean="0"/>
              <a:t>Նրանք պարզապես վերցնում են այն, ինչ իրենց է դուր գալիս:</a:t>
            </a:r>
            <a:endParaRPr lang="en-US" baseline="0" dirty="0" smtClean="0"/>
          </a:p>
          <a:p>
            <a:pPr marL="637828" lvl="1" indent="-173953">
              <a:buFontTx/>
              <a:buChar char="-"/>
            </a:pPr>
            <a:r>
              <a:rPr lang="hy-AM" baseline="0" dirty="0" smtClean="0"/>
              <a:t>Բայց քանի որ դա Աստծո Խոսքն է, ապա նման բան անել պետք չէ:</a:t>
            </a:r>
            <a:endParaRPr lang="en-US" baseline="0" dirty="0" smtClean="0"/>
          </a:p>
          <a:p>
            <a:pPr marL="637828" lvl="1" indent="-173953">
              <a:buFontTx/>
              <a:buChar char="-"/>
            </a:pPr>
            <a:r>
              <a:rPr lang="hy-AM" baseline="0" dirty="0" smtClean="0"/>
              <a:t>Հակառակ դեպքում դուք սկսում եք դատել Աստծո Խոսքը, որը շատ վտանգավոր է:</a:t>
            </a:r>
            <a:endParaRPr lang="en-US" baseline="0" dirty="0" smtClean="0"/>
          </a:p>
          <a:p>
            <a:pPr marL="173953" indent="-173953">
              <a:buFontTx/>
              <a:buChar char="-"/>
            </a:pPr>
            <a:r>
              <a:rPr lang="hy-AM" baseline="0" dirty="0" smtClean="0"/>
              <a:t>Հատկանշական է, որ Աստվածաշնչի որոշ գրքեր հիմնված են գրողի անձնական ուսումնասիրության վրա: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6226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3953" indent="-173953">
              <a:buFontTx/>
              <a:buChar char="-"/>
            </a:pPr>
            <a:r>
              <a:rPr lang="hy-AM" dirty="0" smtClean="0"/>
              <a:t>Այս</a:t>
            </a:r>
            <a:r>
              <a:rPr lang="hy-AM" baseline="0" dirty="0" smtClean="0"/>
              <a:t> գիրքը Աստվածաշնչում է, այնումաենայնիվ, այն Ղուկասը իր ուսումնասիրություններն է արել:</a:t>
            </a:r>
            <a:endParaRPr lang="en-US" dirty="0" smtClean="0"/>
          </a:p>
          <a:p>
            <a:pPr marL="637828" lvl="1" indent="-173953">
              <a:buFontTx/>
              <a:buChar char="-"/>
            </a:pPr>
            <a:r>
              <a:rPr lang="hy-AM" baseline="0" dirty="0" smtClean="0"/>
              <a:t>Սա անհանգստության պատճառ չէ:</a:t>
            </a:r>
            <a:endParaRPr lang="en-US" baseline="0" dirty="0" smtClean="0"/>
          </a:p>
          <a:p>
            <a:pPr marL="637828" lvl="1" indent="-173953">
              <a:buFontTx/>
              <a:buChar char="-"/>
            </a:pPr>
            <a:r>
              <a:rPr lang="hy-AM" baseline="0" dirty="0" smtClean="0"/>
              <a:t>Ինչու՞ Սուրբ Հոգին բառեբառ չի թելադրել Ղուկասին գրելու համար, որպեսզի ավելի վստահելի լիներ:</a:t>
            </a:r>
            <a:endParaRPr lang="en-US" baseline="0" dirty="0" smtClean="0"/>
          </a:p>
          <a:p>
            <a:pPr marL="173953" indent="-173953">
              <a:buFontTx/>
              <a:buChar char="-"/>
            </a:pPr>
            <a:endParaRPr lang="en-US" baseline="0" dirty="0" smtClean="0"/>
          </a:p>
          <a:p>
            <a:pPr marL="173953" indent="-173953">
              <a:buFontTx/>
              <a:buChar char="-"/>
            </a:pPr>
            <a:r>
              <a:rPr lang="hy-AM" baseline="0" dirty="0" smtClean="0"/>
              <a:t>Եզրակացություն</a:t>
            </a:r>
            <a:endParaRPr lang="en-US" baseline="0" dirty="0" smtClean="0"/>
          </a:p>
          <a:p>
            <a:pPr marL="637828" lvl="1" indent="-173953">
              <a:buFontTx/>
              <a:buChar char="-"/>
            </a:pPr>
            <a:r>
              <a:rPr lang="hy-AM" baseline="0" dirty="0" smtClean="0"/>
              <a:t>Աստված օգտագործել է մարդկանց Աստվածաշունչը գրելու համար:</a:t>
            </a:r>
            <a:endParaRPr lang="en-US" baseline="0" dirty="0" smtClean="0"/>
          </a:p>
          <a:p>
            <a:pPr marL="637828" lvl="1" indent="-173953">
              <a:buFontTx/>
              <a:buChar char="-"/>
            </a:pPr>
            <a:r>
              <a:rPr lang="hy-AM" baseline="0" dirty="0" smtClean="0"/>
              <a:t>Նա փոխանցել է լուրեր նրանց</a:t>
            </a:r>
            <a:endParaRPr lang="en-US" baseline="0" dirty="0" smtClean="0"/>
          </a:p>
          <a:p>
            <a:pPr marL="1095028" lvl="2" indent="-173953">
              <a:buFontTx/>
              <a:buChar char="-"/>
            </a:pPr>
            <a:r>
              <a:rPr lang="hy-AM" baseline="0" dirty="0" smtClean="0"/>
              <a:t>Նրանք էլ իրենց հերթին այն գրել են</a:t>
            </a:r>
            <a:r>
              <a:rPr lang="en-US" baseline="0" dirty="0" smtClean="0"/>
              <a:t>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6226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3953" indent="-173953">
              <a:buFontTx/>
              <a:buChar char="-"/>
            </a:pPr>
            <a:r>
              <a:rPr lang="hy-AM" baseline="0" dirty="0" smtClean="0"/>
              <a:t>Այստեղ Պողոսը մեջբերում է անում հույն բանաստեղծներից ինչ որ մեկից: Հիմա ի՞նչ ասենք, այն Սուրբ Հոգուց ներշնչվա՞ծ է թե՞ չէ:</a:t>
            </a:r>
          </a:p>
          <a:p>
            <a:pPr marL="173953" indent="-173953">
              <a:buFontTx/>
              <a:buChar char="-"/>
            </a:pPr>
            <a:r>
              <a:rPr lang="hy-AM" baseline="0" dirty="0" smtClean="0"/>
              <a:t>Իհարկե ներշնչված է: 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9975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hy-AM" baseline="0" dirty="0" smtClean="0"/>
              <a:t>Սա Սուրբ Հոգուց ներշնչվա՞ծ է թե՞ չէ: Իհարկե այո</a:t>
            </a:r>
          </a:p>
          <a:p>
            <a:pPr marL="0" indent="0">
              <a:buFontTx/>
              <a:buNone/>
            </a:pPr>
            <a:r>
              <a:rPr lang="hy-AM" baseline="0" dirty="0" smtClean="0"/>
              <a:t>Նոր Կտակարանի մեծ մասը նամակներ են ուղղված կոնկրետ մարդկանց, որոնք կարծես թե գրողի խորհուրդներն են, բայց դրանք նույնպես ներշնչված են:</a:t>
            </a:r>
          </a:p>
          <a:p>
            <a:pPr marL="0" indent="0">
              <a:buFontTx/>
              <a:buNone/>
            </a:pPr>
            <a:r>
              <a:rPr lang="hy-AM" baseline="0" dirty="0" smtClean="0"/>
              <a:t>Ամեն Գիրք Աստվածաշունչ է, չնայած, որ այն թվա թե կոնկրետ գրողի կարծիքն է կամ ընդհանրապես փրկության հետ կապ չունի, կամ մեջբերում է մեկ այլ տեղից, կամ ուղակի խոսք է ինչ որ անարդար թագավորի բերանից, կամ ինչ էլ որ լինի: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7383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hy-AM" dirty="0" smtClean="0"/>
              <a:t>Աստված փոխանցում է միտքը, այլ ոչ թե ստույգ բառերը</a:t>
            </a:r>
            <a:endParaRPr lang="en-US" baseline="0" dirty="0" smtClean="0"/>
          </a:p>
          <a:p>
            <a:pPr marL="173953" indent="-173953">
              <a:buFontTx/>
              <a:buChar char="-"/>
            </a:pPr>
            <a:r>
              <a:rPr lang="hy-AM" baseline="0" dirty="0" smtClean="0"/>
              <a:t>Այնուհետև մարգարեն իր բառերով սկսում է գրել</a:t>
            </a:r>
            <a:endParaRPr lang="en-US" baseline="0" dirty="0" smtClean="0"/>
          </a:p>
          <a:p>
            <a:pPr marL="637828" lvl="1" indent="-173953">
              <a:buFontTx/>
              <a:buChar char="-"/>
            </a:pPr>
            <a:r>
              <a:rPr lang="hy-AM" baseline="0" dirty="0" smtClean="0"/>
              <a:t>Սա էլ իր հերթին բերում է տարբեր գրաոճեր</a:t>
            </a:r>
            <a:endParaRPr lang="en-US" baseline="0" dirty="0" smtClean="0"/>
          </a:p>
          <a:p>
            <a:pPr marL="173953" indent="-173953">
              <a:buFontTx/>
              <a:buChar char="-"/>
            </a:pPr>
            <a:endParaRPr lang="en-US" baseline="0" dirty="0" smtClean="0"/>
          </a:p>
          <a:p>
            <a:pPr marL="173953" indent="-173953">
              <a:buFontTx/>
              <a:buChar char="-"/>
            </a:pPr>
            <a:r>
              <a:rPr lang="hy-AM" baseline="0" dirty="0" smtClean="0"/>
              <a:t>Ահա ևս մեկ մեջբերում ՄՊ-ից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9488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3953" indent="-173953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9488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defTabSz="927750">
              <a:buFontTx/>
              <a:buNone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9488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3953" indent="-173953">
              <a:buFontTx/>
              <a:buChar char="-"/>
            </a:pPr>
            <a:r>
              <a:rPr lang="hy-AM" noProof="0" dirty="0" smtClean="0"/>
              <a:t>Ադվենտիստները</a:t>
            </a:r>
            <a:r>
              <a:rPr lang="hy-AM" baseline="0" noProof="0" dirty="0" smtClean="0"/>
              <a:t> հավատում են, որ Աստված ինչպես ներշնչել է Աստվածաշնչի գրողներին, այնպես էլ հավասարպես ներշնչել է Էլեն Ուայթին:</a:t>
            </a:r>
            <a:endParaRPr lang="en-US" noProof="0" dirty="0" smtClean="0"/>
          </a:p>
          <a:p>
            <a:pPr marL="173953" indent="-173953">
              <a:buFontTx/>
              <a:buChar char="-"/>
            </a:pPr>
            <a:r>
              <a:rPr lang="hy-AM" noProof="0" dirty="0" smtClean="0"/>
              <a:t>Երկու դեպքում էլ Նա փոխանցել է ճշմարտություն մարդկանց համար:</a:t>
            </a:r>
            <a:endParaRPr lang="en-US" baseline="0" noProof="0" dirty="0" smtClean="0"/>
          </a:p>
          <a:p>
            <a:pPr marL="637828" lvl="1" indent="-173953">
              <a:buFontTx/>
              <a:buChar char="-"/>
            </a:pPr>
            <a:r>
              <a:rPr lang="hy-AM" baseline="0" noProof="0" dirty="0" smtClean="0"/>
              <a:t>Նա է լուրերի Հեղինակը:</a:t>
            </a:r>
            <a:endParaRPr lang="en-US" baseline="0" noProof="0" dirty="0" smtClean="0"/>
          </a:p>
          <a:p>
            <a:pPr marL="637828" lvl="1" indent="-173953">
              <a:buFontTx/>
              <a:buChar char="-"/>
            </a:pPr>
            <a:r>
              <a:rPr lang="hy-AM" baseline="0" noProof="0" dirty="0" smtClean="0"/>
              <a:t>Նա լուրերին տալիս է հեղինակություն:</a:t>
            </a:r>
            <a:endParaRPr lang="en-US" baseline="0" noProof="0" dirty="0" smtClean="0"/>
          </a:p>
          <a:p>
            <a:pPr marL="637828" lvl="1" indent="-173953">
              <a:buFontTx/>
              <a:buChar char="-"/>
            </a:pPr>
            <a:r>
              <a:rPr lang="hy-AM" baseline="0" noProof="0" dirty="0" smtClean="0"/>
              <a:t>Երկու դեպքում էլ լուրին ընդդիմանալը նշանակում է ընդդիմանալ Աստծուն:</a:t>
            </a:r>
            <a:endParaRPr lang="en-US" baseline="0" noProof="0" dirty="0" smtClean="0"/>
          </a:p>
          <a:p>
            <a:pPr marL="637828" lvl="1" indent="-173953">
              <a:buFontTx/>
              <a:buChar char="-"/>
            </a:pPr>
            <a:r>
              <a:rPr lang="hy-AM" baseline="0" noProof="0" dirty="0" smtClean="0"/>
              <a:t>Հարցը այստեղ լրաբերի մասին չէ, այլ Աստծո:</a:t>
            </a:r>
            <a:endParaRPr lang="en-US" baseline="0" noProof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2675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hy-AM" dirty="0" smtClean="0"/>
              <a:t>Երբևէ</a:t>
            </a:r>
            <a:r>
              <a:rPr lang="hy-AM" baseline="0" dirty="0" smtClean="0"/>
              <a:t> մտածե՞լ եք </a:t>
            </a:r>
            <a:endParaRPr lang="en-US" dirty="0" smtClean="0"/>
          </a:p>
          <a:p>
            <a:pPr marL="637828" lvl="1" indent="-173953">
              <a:buFontTx/>
              <a:buChar char="-"/>
            </a:pPr>
            <a:r>
              <a:rPr lang="hy-AM" baseline="0" dirty="0" smtClean="0"/>
              <a:t>Կա՞Ն արդյոք Աստվածաշնչում սխալներ</a:t>
            </a:r>
          </a:p>
          <a:p>
            <a:pPr marL="637828" lvl="1" indent="-173953">
              <a:buFontTx/>
              <a:buChar char="-"/>
            </a:pPr>
            <a:r>
              <a:rPr lang="hy-AM" baseline="0" dirty="0" smtClean="0"/>
              <a:t>Գրե՞լ է արդյոք Էլեն Ուայթը որևէ սխալ բան</a:t>
            </a:r>
            <a:endParaRPr lang="en-US" baseline="0" dirty="0" smtClean="0"/>
          </a:p>
          <a:p>
            <a:pPr marL="173953" indent="-173953">
              <a:buFontTx/>
              <a:buChar char="-"/>
            </a:pPr>
            <a:r>
              <a:rPr lang="hy-AM" baseline="0" dirty="0" smtClean="0"/>
              <a:t>Այս հարցը արդարացված է</a:t>
            </a:r>
            <a:endParaRPr lang="en-US" baseline="0" dirty="0" smtClean="0"/>
          </a:p>
          <a:p>
            <a:pPr marL="637828" lvl="1" indent="-173953">
              <a:buFontTx/>
              <a:buChar char="-"/>
            </a:pPr>
            <a:r>
              <a:rPr lang="hy-AM" baseline="0" dirty="0" smtClean="0"/>
              <a:t>Հատկապես, քանի որ Աստված օգտագործել է սխալական մարդկանց Աստվածաշունչը գրելու համար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5978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defTabSz="927750">
              <a:buFontTx/>
              <a:buNone/>
              <a:defRPr/>
            </a:pPr>
            <a:r>
              <a:rPr lang="hy-AM" i="0" baseline="0" dirty="0" smtClean="0"/>
              <a:t>Չնայած նրան, որ մարդը սխալական է, այնուամենայնիվ, Աստծո խոսքը մնում է անսասան:</a:t>
            </a:r>
            <a:endParaRPr lang="en-US" i="0" baseline="0" dirty="0" smtClean="0"/>
          </a:p>
          <a:p>
            <a:pPr marL="173953" indent="-173953">
              <a:buFontTx/>
              <a:buChar char="-"/>
            </a:pPr>
            <a:r>
              <a:rPr lang="hy-AM" dirty="0" smtClean="0"/>
              <a:t>Սա չի նշանակում իհարկե, որ մարգարեները անմեղ են:</a:t>
            </a:r>
            <a:endParaRPr lang="en-US" dirty="0" smtClean="0"/>
          </a:p>
          <a:p>
            <a:pPr marL="173953" indent="-173953">
              <a:buFontTx/>
              <a:buChar char="-"/>
            </a:pPr>
            <a:r>
              <a:rPr lang="hy-AM" baseline="0" dirty="0" smtClean="0"/>
              <a:t>Աստծո պաշպանություն է պահում Աստծո Խոսքը անսխալ, այլ ոչ թե մարգարեի անմեղությունը</a:t>
            </a:r>
            <a:endParaRPr lang="en-US" baseline="0" dirty="0" smtClean="0"/>
          </a:p>
          <a:p>
            <a:pPr marL="173953" indent="-173953" defTabSz="927750">
              <a:buFontTx/>
              <a:buChar char="-"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1606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hy-AM" i="0" baseline="0" dirty="0" smtClean="0"/>
              <a:t>Նույնիսկ ամենահայտնի աստվածաշնչայն գրողներից երկուսը՝ Մովսեսը և Պողոսը, գործեցին սխալներ ծառայության ժամանակ:</a:t>
            </a:r>
          </a:p>
          <a:p>
            <a:pPr marL="0" indent="0">
              <a:buFontTx/>
              <a:buNone/>
            </a:pPr>
            <a:r>
              <a:rPr lang="hy-AM" i="0" baseline="0" dirty="0" smtClean="0"/>
              <a:t>Մովսեսը սխալ գործեց, երբ քարին երկու անգամ հարվածեց </a:t>
            </a:r>
            <a:r>
              <a:rPr lang="ru-RU" i="0" baseline="0" dirty="0" smtClean="0"/>
              <a:t>(</a:t>
            </a:r>
            <a:r>
              <a:rPr lang="hy-AM" i="0" baseline="0" dirty="0" smtClean="0"/>
              <a:t>Թվոց 20.11</a:t>
            </a:r>
            <a:r>
              <a:rPr lang="ru-RU" i="0" baseline="0" dirty="0" smtClean="0"/>
              <a:t>)</a:t>
            </a:r>
            <a:endParaRPr lang="hy-AM" i="0" baseline="0" dirty="0" smtClean="0"/>
          </a:p>
          <a:p>
            <a:pPr marL="0" indent="0">
              <a:buFontTx/>
              <a:buNone/>
            </a:pPr>
            <a:r>
              <a:rPr lang="hy-AM" i="0" baseline="0" dirty="0" smtClean="0"/>
              <a:t>Պողոսը սխալվեց, երբ հետևեց ուրիշների կարծիքին՝ սափրելով գլուխը ուխտ կապեց:</a:t>
            </a:r>
            <a:r>
              <a:rPr lang="en-US" dirty="0" smtClean="0"/>
              <a:t> </a:t>
            </a:r>
            <a:r>
              <a:rPr lang="ru-RU" dirty="0" smtClean="0"/>
              <a:t>(</a:t>
            </a:r>
            <a:r>
              <a:rPr lang="hy-AM" dirty="0" smtClean="0"/>
              <a:t>Գործք</a:t>
            </a:r>
            <a:r>
              <a:rPr lang="hy-AM" baseline="0" dirty="0" smtClean="0"/>
              <a:t>. </a:t>
            </a:r>
            <a:r>
              <a:rPr lang="en-US" dirty="0" smtClean="0"/>
              <a:t>18:18</a:t>
            </a:r>
            <a:r>
              <a:rPr lang="ru-RU" dirty="0" smtClean="0"/>
              <a:t>)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1606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hy-AM" i="0" baseline="0" dirty="0" smtClean="0"/>
              <a:t>Այնուամենայնիվ, սա չի ազդում Աստվածաշնչի անսխալականության վրա:</a:t>
            </a:r>
          </a:p>
          <a:p>
            <a:pPr marL="0" indent="0">
              <a:buFontTx/>
              <a:buNone/>
            </a:pPr>
            <a:r>
              <a:rPr lang="hy-AM" i="0" baseline="0" dirty="0" smtClean="0"/>
              <a:t>Մյուս կողմից Աստծո կողմից կարող են թույլ տրվել փոքրիկ սխալներ</a:t>
            </a:r>
            <a:endParaRPr lang="en-US" i="0" baseline="0" dirty="0" smtClean="0"/>
          </a:p>
          <a:p>
            <a:pPr marL="631153" lvl="1" indent="-173953">
              <a:buFontTx/>
              <a:buChar char="-"/>
            </a:pPr>
            <a:r>
              <a:rPr lang="hy-AM" i="0" baseline="0" dirty="0" smtClean="0"/>
              <a:t>Սխալներ, որոնք մանրուք են և փրկության հարց չեն:</a:t>
            </a:r>
            <a:endParaRPr lang="en-US" i="0" baseline="0" dirty="0" smtClean="0"/>
          </a:p>
          <a:p>
            <a:pPr marL="173953" indent="-173953">
              <a:buFontTx/>
              <a:buChar char="-"/>
            </a:pPr>
            <a:r>
              <a:rPr lang="hy-AM" i="0" baseline="0" dirty="0" smtClean="0"/>
              <a:t>Կա սխալի երկու հնարավոր աղբյուր՝</a:t>
            </a:r>
            <a:endParaRPr lang="en-US" i="0" baseline="0" dirty="0" smtClean="0"/>
          </a:p>
          <a:p>
            <a:pPr marL="173953" indent="-173953">
              <a:buFontTx/>
              <a:buChar char="-"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1606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3953" indent="-173953">
              <a:buFontTx/>
              <a:buChar char="-"/>
            </a:pPr>
            <a:r>
              <a:rPr lang="hy-AM" dirty="0" smtClean="0"/>
              <a:t>Առաջինը՝</a:t>
            </a:r>
            <a:endParaRPr lang="en-US" dirty="0" smtClean="0"/>
          </a:p>
          <a:p>
            <a:pPr marL="637828" lvl="1" indent="-173953">
              <a:buFontTx/>
              <a:buChar char="-"/>
            </a:pPr>
            <a:r>
              <a:rPr lang="hy-AM" baseline="0" dirty="0" smtClean="0"/>
              <a:t>Այն հնարավոր է արտագրման ընթացքում</a:t>
            </a:r>
            <a:r>
              <a:rPr lang="en-US" baseline="0" dirty="0" smtClean="0"/>
              <a:t> </a:t>
            </a:r>
            <a:r>
              <a:rPr lang="en-US" dirty="0" smtClean="0"/>
              <a:t>[</a:t>
            </a:r>
            <a:r>
              <a:rPr lang="en-US" i="1" dirty="0" smtClean="0"/>
              <a:t>Early Writings</a:t>
            </a:r>
            <a:r>
              <a:rPr lang="en-US" dirty="0" smtClean="0"/>
              <a:t>,</a:t>
            </a:r>
            <a:r>
              <a:rPr lang="en-US" baseline="0" dirty="0" smtClean="0"/>
              <a:t> page 200]</a:t>
            </a:r>
          </a:p>
          <a:p>
            <a:pPr marL="1101703" lvl="2" indent="-173953">
              <a:buFontTx/>
              <a:buChar char="-"/>
            </a:pPr>
            <a:endParaRPr lang="en-US" baseline="0" dirty="0" smtClean="0"/>
          </a:p>
          <a:p>
            <a:pPr marL="173953" indent="-173953">
              <a:buFontTx/>
              <a:buChar char="-"/>
            </a:pPr>
            <a:r>
              <a:rPr lang="hy-AM" baseline="0" dirty="0" smtClean="0"/>
              <a:t>Երկրորդը՝</a:t>
            </a:r>
            <a:endParaRPr lang="en-US" baseline="0" dirty="0" smtClean="0"/>
          </a:p>
          <a:p>
            <a:pPr marL="637828" lvl="1" indent="-173953">
              <a:buFontTx/>
              <a:buChar char="-"/>
            </a:pPr>
            <a:r>
              <a:rPr lang="hy-AM" baseline="0" dirty="0" smtClean="0"/>
              <a:t>Մի գուցե Աստված է թույլ տվել որոշակի մանր սխալներ, երբ Աստվածաշունչը գրվում էր</a:t>
            </a:r>
            <a:endParaRPr lang="en-US" baseline="0" dirty="0" smtClean="0"/>
          </a:p>
          <a:p>
            <a:pPr marL="637828" lvl="1" indent="-173953">
              <a:buFontTx/>
              <a:buChar char="-"/>
            </a:pPr>
            <a:r>
              <a:rPr lang="hy-AM" baseline="0" dirty="0" smtClean="0"/>
              <a:t>Օրինակ 3</a:t>
            </a:r>
            <a:r>
              <a:rPr lang="en-US" baseline="0" dirty="0" smtClean="0"/>
              <a:t> </a:t>
            </a:r>
            <a:r>
              <a:rPr lang="hy-AM" baseline="0" dirty="0" smtClean="0"/>
              <a:t>Թագ.</a:t>
            </a:r>
            <a:r>
              <a:rPr lang="en-US" baseline="0" dirty="0" smtClean="0"/>
              <a:t> 7</a:t>
            </a:r>
            <a:r>
              <a:rPr lang="hy-AM" baseline="0" dirty="0" smtClean="0"/>
              <a:t>.</a:t>
            </a:r>
            <a:r>
              <a:rPr lang="en-US" baseline="0" dirty="0" smtClean="0"/>
              <a:t>23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5179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y-AM" dirty="0" smtClean="0"/>
              <a:t>Սա սխալ է,</a:t>
            </a:r>
            <a:r>
              <a:rPr lang="hy-AM" baseline="0" dirty="0" smtClean="0"/>
              <a:t> բայց ոչ էական, ոչ փրկության հարց: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8817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1606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hy-AM" baseline="0" dirty="0" smtClean="0"/>
              <a:t>Շատ մարդիկ երկմտում են Աստվածաշնչի առումով</a:t>
            </a:r>
            <a:endParaRPr lang="en-US" baseline="0" dirty="0" smtClean="0"/>
          </a:p>
          <a:p>
            <a:pPr marL="637828" lvl="1" indent="-173953">
              <a:buFontTx/>
              <a:buChar char="-"/>
            </a:pPr>
            <a:r>
              <a:rPr lang="hy-AM" baseline="0" dirty="0" smtClean="0"/>
              <a:t>Միգուցե դժվար են հասկանում</a:t>
            </a:r>
            <a:endParaRPr lang="en-US" baseline="0" dirty="0" smtClean="0"/>
          </a:p>
          <a:p>
            <a:pPr marL="637828" lvl="1" indent="-173953">
              <a:buFontTx/>
              <a:buChar char="-"/>
            </a:pPr>
            <a:r>
              <a:rPr lang="hy-AM" baseline="0" dirty="0" smtClean="0"/>
              <a:t>Միգուցե հանդիմանվում են և չեն ուզում ընդունեն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9047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63875" lvl="1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4169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3953" indent="-173953">
              <a:buFontTx/>
              <a:buChar char="-"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8163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hy-AM" dirty="0" smtClean="0"/>
              <a:t>Եթե ասում ենք Էլեն Ուայթի</a:t>
            </a:r>
            <a:r>
              <a:rPr lang="hy-AM" baseline="0" dirty="0" smtClean="0"/>
              <a:t> գրությունները նմանապես ներշնչված են, ինչպես և Աստվածաշունչը, ապա ինչպե՞ս բացատրենք «Միայն Աստվածաշունչը» սկզբունքը: Չէ՞ որ դրանով Աստվածաշնչին ավելացնում ենք մեկ այլ գրություն: Չէ որ կաթոլիկները նույն բան են անում, Աստվածաշնչի հետ օգտագործում են ավանդույթները:</a:t>
            </a:r>
            <a:endParaRPr lang="en-US" baseline="0" dirty="0" smtClean="0"/>
          </a:p>
          <a:p>
            <a:pPr marL="637828" lvl="1" indent="-173953">
              <a:buFontTx/>
              <a:buChar char="-"/>
            </a:pPr>
            <a:r>
              <a:rPr lang="hy-AM" baseline="0" dirty="0" smtClean="0"/>
              <a:t>Կաթոլիկ եկեղեցին համարում է Պապին և ավանդությունը անսխալական մեկնաբանությունը Աստվածաշնչի:</a:t>
            </a:r>
            <a:endParaRPr lang="en-US" baseline="0" dirty="0" smtClean="0"/>
          </a:p>
          <a:p>
            <a:pPr marL="637828" lvl="1" indent="-173953">
              <a:buFontTx/>
              <a:buChar char="-"/>
            </a:pPr>
            <a:r>
              <a:rPr lang="hy-AM" baseline="0" dirty="0" smtClean="0"/>
              <a:t>Կարո՞ղ է Էլեն Ուայթը նոր բաներ է ավելացնում</a:t>
            </a:r>
            <a:endParaRPr lang="en-US" baseline="0" dirty="0" smtClean="0"/>
          </a:p>
          <a:p>
            <a:pPr marL="0" indent="0">
              <a:buFontTx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8877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3953" indent="-173953">
              <a:buFontTx/>
              <a:buChar char="-"/>
            </a:pPr>
            <a:r>
              <a:rPr lang="hy-AM" dirty="0" smtClean="0"/>
              <a:t>Այս համարը նկարագրում է սատանայի</a:t>
            </a:r>
            <a:r>
              <a:rPr lang="hy-AM" baseline="0" dirty="0" smtClean="0"/>
              <a:t> և սերունդի միջև պայքարը, որը տեղի է ունենում 1260 մարգարեական թվից հետո, կամ 1798թ.ից հետո:</a:t>
            </a:r>
            <a:endParaRPr lang="en-US" baseline="0" dirty="0" smtClean="0"/>
          </a:p>
          <a:p>
            <a:pPr marL="180628" lvl="0" indent="-173953">
              <a:buFontTx/>
              <a:buChar char="-"/>
            </a:pPr>
            <a:r>
              <a:rPr lang="hy-AM" baseline="0" dirty="0" smtClean="0"/>
              <a:t>Կինը դա եկեղեցին է:</a:t>
            </a:r>
            <a:endParaRPr lang="en-US" baseline="0" dirty="0" smtClean="0"/>
          </a:p>
          <a:p>
            <a:pPr marL="637828" lvl="1" indent="-173953">
              <a:buFontTx/>
              <a:buChar char="-"/>
            </a:pPr>
            <a:r>
              <a:rPr lang="hy-AM" baseline="0" dirty="0" smtClean="0"/>
              <a:t>Այնպես որ Աստծո Եկեղեցին վերջում</a:t>
            </a:r>
            <a:endParaRPr lang="en-US" baseline="0" dirty="0" smtClean="0"/>
          </a:p>
          <a:p>
            <a:pPr marL="1095028" lvl="2" indent="-173953">
              <a:buFontTx/>
              <a:buChar char="-"/>
            </a:pPr>
            <a:r>
              <a:rPr lang="hy-AM" baseline="0" dirty="0" smtClean="0"/>
              <a:t>Պահում է Աստծո պատվիրանները</a:t>
            </a:r>
            <a:endParaRPr lang="en-US" baseline="0" dirty="0" smtClean="0"/>
          </a:p>
          <a:p>
            <a:pPr marL="1095028" lvl="2" indent="-173953">
              <a:buFontTx/>
              <a:buChar char="-"/>
            </a:pPr>
            <a:r>
              <a:rPr lang="hy-AM" baseline="0" dirty="0" smtClean="0"/>
              <a:t>Ունի Հիսուսի վկայությունը</a:t>
            </a:r>
            <a:endParaRPr lang="en-US" dirty="0" smtClean="0"/>
          </a:p>
          <a:p>
            <a:pPr marL="173953" indent="-173953">
              <a:buFontTx/>
              <a:buChar char="-"/>
            </a:pPr>
            <a:r>
              <a:rPr lang="hy-AM" baseline="0" dirty="0" smtClean="0"/>
              <a:t>Իսկ ո՞րն է Հիսուսի վկայությունը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15481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63875" lvl="1" indent="0">
              <a:buFontTx/>
              <a:buNone/>
            </a:pPr>
            <a:r>
              <a:rPr lang="hy-AM" baseline="0" dirty="0" smtClean="0"/>
              <a:t>Այսպիսով եկեղեցին վերջին օրերում</a:t>
            </a:r>
            <a:endParaRPr lang="en-US" baseline="0" dirty="0" smtClean="0"/>
          </a:p>
          <a:p>
            <a:pPr marL="1101703" lvl="2" indent="-173953">
              <a:buFontTx/>
              <a:buChar char="-"/>
            </a:pPr>
            <a:r>
              <a:rPr lang="hy-AM" dirty="0" smtClean="0"/>
              <a:t>Պահում է Աստծո պատվիրանները</a:t>
            </a:r>
            <a:endParaRPr lang="hy-AM" baseline="0" dirty="0" smtClean="0"/>
          </a:p>
          <a:p>
            <a:pPr marL="1101703" lvl="2" indent="-173953">
              <a:buFontTx/>
              <a:buChar char="-"/>
            </a:pPr>
            <a:r>
              <a:rPr lang="hy-AM" dirty="0" smtClean="0"/>
              <a:t>Ունի</a:t>
            </a:r>
            <a:r>
              <a:rPr lang="hy-AM" baseline="0" dirty="0" smtClean="0"/>
              <a:t> մարգարության հոգին</a:t>
            </a:r>
            <a:endParaRPr lang="en-US" dirty="0" smtClean="0"/>
          </a:p>
          <a:p>
            <a:pPr marL="187303" lvl="0" indent="-173953">
              <a:buFontTx/>
              <a:buChar char="-"/>
            </a:pPr>
            <a:r>
              <a:rPr lang="hy-AM" dirty="0" smtClean="0"/>
              <a:t>Եփեսացիս</a:t>
            </a:r>
            <a:r>
              <a:rPr lang="hy-AM" baseline="0" dirty="0" smtClean="0"/>
              <a:t> 4րդ և Հռոմեացիս 12րդ գլուխներում նկարագրված Հոգու պարգևները լինելու են մինչև Քրիստոսի գալուստը</a:t>
            </a:r>
            <a:endParaRPr lang="en-US" baseline="0" dirty="0" smtClean="0"/>
          </a:p>
          <a:p>
            <a:pPr marL="0" indent="0">
              <a:buFontTx/>
              <a:buNone/>
            </a:pPr>
            <a:r>
              <a:rPr lang="hy-AM" dirty="0" smtClean="0"/>
              <a:t>Եթե</a:t>
            </a:r>
            <a:r>
              <a:rPr lang="hy-AM" baseline="0" dirty="0" smtClean="0"/>
              <a:t> մարգարեության պարգևը գրված է Աստվածաշնչում, ապա մենք չենք կարող մերժել այն </a:t>
            </a:r>
            <a:r>
              <a:rPr lang="en-US" dirty="0" smtClean="0"/>
              <a:t>“</a:t>
            </a:r>
            <a:r>
              <a:rPr lang="en-US" baseline="0" dirty="0" smtClean="0"/>
              <a:t>Sola Scriptura</a:t>
            </a:r>
            <a:r>
              <a:rPr lang="en-US" dirty="0" smtClean="0"/>
              <a:t>”</a:t>
            </a:r>
            <a:r>
              <a:rPr lang="hy-AM" dirty="0" smtClean="0"/>
              <a:t> սկզբունքով</a:t>
            </a:r>
            <a:endParaRPr lang="en-US" baseline="0" dirty="0" smtClean="0"/>
          </a:p>
          <a:p>
            <a:pPr marL="173953" indent="-173953">
              <a:buFontTx/>
              <a:buChar char="-"/>
            </a:pPr>
            <a:r>
              <a:rPr lang="hy-AM" baseline="0" dirty="0" smtClean="0"/>
              <a:t>Ապա ինչպե՞ս հասկանանք ՄԻայն Աստվածաշունչ սկզբունքը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15481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3953" indent="-173953">
              <a:buFontTx/>
              <a:buChar char="-"/>
            </a:pPr>
            <a:r>
              <a:rPr lang="hy-AM" baseline="0" dirty="0" smtClean="0"/>
              <a:t>Ահա թե Վիկիպեդիան ինչպես է սահամանում «</a:t>
            </a:r>
            <a:r>
              <a:rPr lang="en-US" baseline="0" dirty="0" smtClean="0"/>
              <a:t>Sola Scriptura</a:t>
            </a:r>
            <a:r>
              <a:rPr lang="hy-AM" baseline="0" dirty="0" smtClean="0"/>
              <a:t>» - ն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05502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defTabSz="927750">
              <a:buFontTx/>
              <a:buNone/>
              <a:defRPr/>
            </a:pPr>
            <a:r>
              <a:rPr lang="hy-AM" kern="1200" dirty="0" smtClean="0">
                <a:solidFill>
                  <a:schemeClr val="tx1"/>
                </a:solidFill>
                <a:effectLst/>
              </a:rPr>
              <a:t>Ահա</a:t>
            </a:r>
            <a:r>
              <a:rPr lang="hy-AM" kern="1200" baseline="0" dirty="0" smtClean="0">
                <a:solidFill>
                  <a:schemeClr val="tx1"/>
                </a:solidFill>
                <a:effectLst/>
              </a:rPr>
              <a:t> թե ինչպես են Ադվենտիստները հասկանում կապը Էլեն Ուայթի և Աստվածաշնչի միջև՝</a:t>
            </a:r>
            <a:endParaRPr lang="en-US" kern="1200" baseline="0" dirty="0" smtClean="0">
              <a:solidFill>
                <a:schemeClr val="tx1"/>
              </a:solidFill>
              <a:effectLst/>
            </a:endParaRPr>
          </a:p>
          <a:p>
            <a:pPr marL="637828" lvl="1" indent="-173953" defTabSz="927750">
              <a:buFontTx/>
              <a:buChar char="-"/>
              <a:defRPr/>
            </a:pPr>
            <a:r>
              <a:rPr lang="hy-AM" kern="1200" baseline="0" dirty="0" smtClean="0">
                <a:solidFill>
                  <a:schemeClr val="tx1"/>
                </a:solidFill>
                <a:effectLst/>
              </a:rPr>
              <a:t>Մեր բոլոր վարդապետությունները Աստվածաշնչից են</a:t>
            </a:r>
            <a:endParaRPr lang="en-US" kern="1200" baseline="0" dirty="0" smtClean="0">
              <a:solidFill>
                <a:schemeClr val="tx1"/>
              </a:solidFill>
              <a:effectLst/>
            </a:endParaRPr>
          </a:p>
          <a:p>
            <a:pPr marL="637828" lvl="1" indent="-173953" defTabSz="927750">
              <a:buFontTx/>
              <a:buChar char="-"/>
              <a:defRPr/>
            </a:pPr>
            <a:r>
              <a:rPr lang="hy-AM" kern="1200" baseline="0" dirty="0" smtClean="0">
                <a:solidFill>
                  <a:schemeClr val="tx1"/>
                </a:solidFill>
                <a:effectLst/>
              </a:rPr>
              <a:t>Բայց միևնույն ժամանակ մենք ունենք նաև մեկ այլ հեղինակությունը, որը Աստվածաշնչին ենթակա է և ճշտվում է</a:t>
            </a:r>
            <a:endParaRPr lang="en-US" kern="1200" baseline="0" dirty="0" smtClean="0">
              <a:solidFill>
                <a:schemeClr val="tx1"/>
              </a:solidFill>
              <a:effectLst/>
            </a:endParaRPr>
          </a:p>
          <a:p>
            <a:pPr marL="173953" indent="-173953" defTabSz="927750">
              <a:buFontTx/>
              <a:buChar char="-"/>
              <a:defRPr/>
            </a:pPr>
            <a:r>
              <a:rPr lang="hy-AM" dirty="0" smtClean="0"/>
              <a:t>Էլեն</a:t>
            </a:r>
            <a:r>
              <a:rPr lang="hy-AM" baseline="0" dirty="0" smtClean="0"/>
              <a:t> Ուայթը նույնպես նման ձևով է մտածում</a:t>
            </a:r>
            <a:endParaRPr lang="en-US" dirty="0" smtClean="0"/>
          </a:p>
          <a:p>
            <a:pPr marL="0" indent="0" defTabSz="927750">
              <a:buFontTx/>
              <a:buNone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05502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3953" indent="-173953">
              <a:buFontTx/>
              <a:buChar char="-"/>
            </a:pPr>
            <a:r>
              <a:rPr lang="hy-AM" dirty="0" smtClean="0"/>
              <a:t>Նա</a:t>
            </a:r>
            <a:r>
              <a:rPr lang="hy-AM" baseline="0" dirty="0" smtClean="0"/>
              <a:t> գրել է՝</a:t>
            </a:r>
            <a:endParaRPr lang="en-US" dirty="0" smtClean="0"/>
          </a:p>
          <a:p>
            <a:pPr marL="637828" lvl="1" indent="-173953">
              <a:buFontTx/>
              <a:buChar char="-"/>
            </a:pPr>
            <a:r>
              <a:rPr lang="hy-AM" dirty="0" smtClean="0"/>
              <a:t>«Աստվածաշունչը և միայն Աստվածաշունչն է մեր հավատքի ղեկավարը:»</a:t>
            </a:r>
            <a:r>
              <a:rPr lang="en-US" dirty="0" smtClean="0"/>
              <a:t> [</a:t>
            </a:r>
            <a:r>
              <a:rPr lang="en-US" i="1" dirty="0" smtClean="0"/>
              <a:t>Testimonies</a:t>
            </a:r>
            <a:r>
              <a:rPr lang="en-US" i="1" baseline="0" dirty="0" smtClean="0"/>
              <a:t> on Sabbath-School Work</a:t>
            </a:r>
            <a:r>
              <a:rPr lang="en-US" i="0" baseline="0" dirty="0" smtClean="0"/>
              <a:t>, page 32]</a:t>
            </a:r>
            <a:endParaRPr lang="en-US" dirty="0" smtClean="0"/>
          </a:p>
          <a:p>
            <a:pPr marL="637828" lvl="1" indent="-173953">
              <a:buFontTx/>
              <a:buChar char="-"/>
            </a:pPr>
            <a:r>
              <a:rPr lang="hy-AM" dirty="0" smtClean="0"/>
              <a:t>«Այն օրվանից երբ հասկացան, որ Աստվածաշունչը և միայն Աստվածաշունչն է մեր ուղեկիցը, մենք երբեք չենք շեղվել այդ դիրքից:»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[</a:t>
            </a:r>
            <a:r>
              <a:rPr lang="en-US" i="1" dirty="0" smtClean="0"/>
              <a:t>Counsels to Writers and Editors,</a:t>
            </a:r>
            <a:r>
              <a:rPr lang="en-US" i="0" baseline="0" dirty="0" smtClean="0"/>
              <a:t> page</a:t>
            </a:r>
            <a:r>
              <a:rPr lang="en-US" dirty="0" smtClean="0"/>
              <a:t> 145]</a:t>
            </a:r>
          </a:p>
          <a:p>
            <a:pPr marL="173953" indent="-173953">
              <a:buFontTx/>
              <a:buChar char="-"/>
            </a:pPr>
            <a:endParaRPr lang="en-US" dirty="0" smtClean="0"/>
          </a:p>
          <a:p>
            <a:pPr marL="173953" indent="-173953">
              <a:buFontTx/>
              <a:buChar char="-"/>
            </a:pPr>
            <a:r>
              <a:rPr lang="hy-AM" dirty="0" smtClean="0"/>
              <a:t>Նա իրեն համարում է Աստվածաշնչին մատնանշող:</a:t>
            </a:r>
            <a:endParaRPr lang="en-US" baseline="0" dirty="0" smtClean="0"/>
          </a:p>
          <a:p>
            <a:pPr marL="173953" indent="-173953">
              <a:buFontTx/>
              <a:buChar char="-"/>
            </a:pPr>
            <a:r>
              <a:rPr lang="hy-AM" baseline="0" dirty="0" smtClean="0"/>
              <a:t>Մինչդեռ նրա հեղինակությունը գալիս է Աստծուց</a:t>
            </a:r>
            <a:endParaRPr lang="en-US" baseline="0" dirty="0" smtClean="0"/>
          </a:p>
          <a:p>
            <a:pPr marL="637828" lvl="1" indent="-173953">
              <a:buFontTx/>
              <a:buChar char="-"/>
            </a:pPr>
            <a:r>
              <a:rPr lang="hy-AM" baseline="0" dirty="0" smtClean="0"/>
              <a:t>Ապա մենք չենք կարող մերժել այն</a:t>
            </a:r>
            <a:endParaRPr lang="en-US" dirty="0" smtClean="0"/>
          </a:p>
          <a:p>
            <a:pPr marL="173953" indent="-173953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78686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defTabSz="927750">
              <a:buFontTx/>
              <a:buNone/>
              <a:defRPr/>
            </a:pPr>
            <a:endParaRPr lang="en-US" i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78686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3953" indent="-173953">
              <a:buFontTx/>
              <a:buChar char="-"/>
            </a:pPr>
            <a:r>
              <a:rPr lang="hy-AM" dirty="0" smtClean="0"/>
              <a:t>Նրա առաքելությունն էր</a:t>
            </a:r>
            <a:endParaRPr lang="en-US" baseline="0" dirty="0" smtClean="0"/>
          </a:p>
          <a:p>
            <a:pPr marL="637828" lvl="1" indent="-173953">
              <a:buFontTx/>
              <a:buChar char="-"/>
            </a:pPr>
            <a:r>
              <a:rPr lang="hy-AM" baseline="0" dirty="0" smtClean="0"/>
              <a:t>Ուղղել մեր ուշադրությունը Աստվածաշնչի վրա</a:t>
            </a:r>
            <a:endParaRPr lang="en-US" baseline="0" dirty="0" smtClean="0"/>
          </a:p>
          <a:p>
            <a:pPr marL="637828" lvl="1" indent="-173953">
              <a:buFontTx/>
              <a:buChar char="-"/>
            </a:pPr>
            <a:r>
              <a:rPr lang="hy-AM" baseline="0" dirty="0" smtClean="0"/>
              <a:t>Օգնություն Աստվածաշունչը ավելի լավ հասկանալու համար</a:t>
            </a:r>
            <a:endParaRPr lang="en-US" baseline="0" dirty="0" smtClean="0"/>
          </a:p>
          <a:p>
            <a:pPr marL="637828" lvl="1" indent="-173953">
              <a:buFontTx/>
              <a:buChar char="-"/>
            </a:pPr>
            <a:r>
              <a:rPr lang="hy-AM" baseline="0" dirty="0" smtClean="0"/>
              <a:t>Օգնելու Աստվածաշնչյան սկզբունքները կիրառել մեր կյանքում: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78686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defTabSz="927750">
              <a:buFontTx/>
              <a:buNone/>
              <a:defRPr/>
            </a:pPr>
            <a:r>
              <a:rPr lang="hy-AM" dirty="0" smtClean="0"/>
              <a:t>Այսպիսով,</a:t>
            </a:r>
            <a:r>
              <a:rPr lang="hy-AM" baseline="0" dirty="0" smtClean="0"/>
              <a:t> առաջին կարևոր բանը, որ պետք է նշել՝</a:t>
            </a:r>
            <a:endParaRPr lang="en-US" baseline="0" dirty="0" smtClean="0"/>
          </a:p>
          <a:p>
            <a:pPr marL="637828" lvl="1" indent="-173953" defTabSz="927750">
              <a:buFontTx/>
              <a:buChar char="-"/>
              <a:defRPr/>
            </a:pPr>
            <a:r>
              <a:rPr lang="hy-AM" baseline="0" dirty="0" smtClean="0"/>
              <a:t>Նա չի ավելացրել Աստվածաշունչը կամ փոխել այն:</a:t>
            </a:r>
            <a:endParaRPr lang="en-US" baseline="0" dirty="0" smtClean="0"/>
          </a:p>
          <a:p>
            <a:pPr marL="637828" lvl="1" indent="-173953" defTabSz="927750">
              <a:buFontTx/>
              <a:buChar char="-"/>
              <a:defRPr/>
            </a:pPr>
            <a:r>
              <a:rPr lang="hy-AM" baseline="0" dirty="0" smtClean="0"/>
              <a:t>Այլ ուղորդում է դեպի Աստվածաշունչը</a:t>
            </a:r>
            <a:endParaRPr lang="en-US" baseline="0" dirty="0" smtClean="0"/>
          </a:p>
          <a:p>
            <a:pPr marL="0" indent="0" defTabSz="927750">
              <a:buFontTx/>
              <a:buNone/>
              <a:defRPr/>
            </a:pPr>
            <a:r>
              <a:rPr lang="hy-AM" baseline="0" dirty="0" smtClean="0"/>
              <a:t>Հետաքրքիր է, որ մի անգամ Էլեն Ուայթը կասկածեց իր աստվածաշնչության վրա</a:t>
            </a:r>
            <a:endParaRPr lang="en-US" baseline="0" dirty="0" smtClean="0"/>
          </a:p>
          <a:p>
            <a:pPr marL="0" indent="0">
              <a:buFontTx/>
              <a:buNone/>
            </a:pPr>
            <a:r>
              <a:rPr lang="en-US" baseline="0" dirty="0" smtClean="0"/>
              <a:t>1845</a:t>
            </a:r>
            <a:r>
              <a:rPr lang="hy-AM" baseline="0" dirty="0" smtClean="0"/>
              <a:t>թ.ի առաջին կեսում</a:t>
            </a:r>
            <a:endParaRPr lang="en-US" baseline="0" dirty="0" smtClean="0"/>
          </a:p>
          <a:p>
            <a:pPr marL="631153" lvl="1" indent="-173953">
              <a:buFontTx/>
              <a:buChar char="-"/>
            </a:pPr>
            <a:r>
              <a:rPr lang="hy-AM" baseline="0" dirty="0" smtClean="0"/>
              <a:t>Էլեն Ուայթը չէր ընդունում ադվենտիստական ծառայող և խմբագիր Ջոզեֆ Թըրներին, քանի որ վախենում էր, որ նա հոգեբանական մանիպուլյացիայի է ենթարկում:</a:t>
            </a:r>
          </a:p>
          <a:p>
            <a:pPr marL="631153" lvl="1" indent="-173953">
              <a:buFontTx/>
              <a:buChar char="-"/>
            </a:pPr>
            <a:r>
              <a:rPr lang="hy-AM" baseline="0" dirty="0" smtClean="0"/>
              <a:t>Ուայթը մտածում էր, որ միգուցե տեսիլքները հիպնոսի արդյունք են կամ «Մեսմերիզմ», ինչպես հետագայում այն անվանվեց:</a:t>
            </a:r>
            <a:endParaRPr lang="en-US" baseline="0" dirty="0" smtClean="0"/>
          </a:p>
          <a:p>
            <a:pPr marL="173953" indent="-173953">
              <a:buFontTx/>
              <a:buChar char="-"/>
            </a:pPr>
            <a:r>
              <a:rPr lang="hy-AM" baseline="0" dirty="0" smtClean="0"/>
              <a:t>Այնպես որ նա տեսիլք ստանալու ժամանակ ընդդիմանում էր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78686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37828" lvl="1" indent="-173953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69052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hy-AM" dirty="0" smtClean="0"/>
              <a:t>Այս</a:t>
            </a:r>
            <a:r>
              <a:rPr lang="hy-AM" baseline="0" dirty="0" smtClean="0"/>
              <a:t> տեսիլքը և 50 համարները Աստվածաշնչից մեկընդմիշտ ցրեցին կասկածները, որ նրա պարգևը Աստծուց չէ:</a:t>
            </a:r>
            <a:endParaRPr lang="en-US" dirty="0" smtClean="0"/>
          </a:p>
          <a:p>
            <a:pPr marL="173953" indent="-173953">
              <a:buFontTx/>
              <a:buChar char="-"/>
            </a:pPr>
            <a:r>
              <a:rPr lang="hy-AM" i="0" dirty="0" smtClean="0"/>
              <a:t>Աստվածաշնչյան</a:t>
            </a:r>
            <a:r>
              <a:rPr lang="hy-AM" i="0" baseline="0" dirty="0" smtClean="0"/>
              <a:t> այդ համարները դուք կարող եք գտնել «Վաղ Երկեր» գրքի մեջ</a:t>
            </a:r>
            <a:endParaRPr lang="en-US" i="1" dirty="0" smtClean="0"/>
          </a:p>
          <a:p>
            <a:pPr marL="0" indent="0">
              <a:buFontTx/>
              <a:buNone/>
            </a:pPr>
            <a:r>
              <a:rPr lang="hy-AM" dirty="0" smtClean="0"/>
              <a:t>Հետաքրքիր</a:t>
            </a:r>
            <a:r>
              <a:rPr lang="hy-AM" baseline="0" dirty="0" smtClean="0"/>
              <a:t> է, որ Էլեն Ուայթը նույն կասկածը ուներ ինչ որ այժմյան շատ մարդիկ, թե արդյո՞ք նրա լուրը Աստծուց է: </a:t>
            </a:r>
            <a:endParaRPr lang="en-US" i="0" kern="1200" baseline="0" dirty="0" smtClean="0">
              <a:solidFill>
                <a:schemeClr val="tx1"/>
              </a:solidFill>
              <a:effectLst/>
            </a:endParaRPr>
          </a:p>
          <a:p>
            <a:pPr marL="637828" lvl="1" indent="-173953">
              <a:buFontTx/>
              <a:buChar char="-"/>
            </a:pPr>
            <a:r>
              <a:rPr lang="hy-AM" i="0" kern="1200" baseline="0" dirty="0" smtClean="0">
                <a:solidFill>
                  <a:schemeClr val="tx1"/>
                </a:solidFill>
                <a:effectLst/>
              </a:rPr>
              <a:t>Իսկ Աստված պարզ ասաց նրան, որ</a:t>
            </a:r>
            <a:endParaRPr lang="en-US" i="0" kern="1200" baseline="0" dirty="0" smtClean="0">
              <a:solidFill>
                <a:schemeClr val="tx1"/>
              </a:solidFill>
              <a:effectLst/>
            </a:endParaRPr>
          </a:p>
          <a:p>
            <a:pPr marL="1101703" lvl="2" indent="-173953">
              <a:buFontTx/>
              <a:buChar char="-"/>
            </a:pPr>
            <a:r>
              <a:rPr lang="hy-AM" i="0" kern="1200" baseline="0" dirty="0" smtClean="0">
                <a:solidFill>
                  <a:schemeClr val="tx1"/>
                </a:solidFill>
                <a:effectLst/>
              </a:rPr>
              <a:t>Նրա լուրերը Աստծուց են</a:t>
            </a:r>
            <a:endParaRPr lang="en-US" i="0" kern="1200" baseline="0" dirty="0" smtClean="0">
              <a:solidFill>
                <a:schemeClr val="tx1"/>
              </a:solidFill>
              <a:effectLst/>
            </a:endParaRPr>
          </a:p>
          <a:p>
            <a:pPr marL="1101703" lvl="2" indent="-173953">
              <a:buFontTx/>
              <a:buChar char="-"/>
            </a:pPr>
            <a:r>
              <a:rPr lang="hy-AM" i="0" kern="1200" baseline="0" dirty="0" smtClean="0">
                <a:solidFill>
                  <a:schemeClr val="tx1"/>
                </a:solidFill>
                <a:effectLst/>
              </a:rPr>
              <a:t>և նպատակ ունի բարձրացնելու Աստվածաշունչը</a:t>
            </a:r>
            <a:endParaRPr lang="en-US" i="0" kern="1200" baseline="0" dirty="0" smtClean="0">
              <a:solidFill>
                <a:schemeClr val="tx1"/>
              </a:solidFill>
              <a:effectLst/>
            </a:endParaRPr>
          </a:p>
          <a:p>
            <a:pPr marL="463875" lvl="1" indent="0">
              <a:buFontTx/>
              <a:buNone/>
            </a:pPr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69052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baseline="0" dirty="0" smtClean="0"/>
              <a:t>17</a:t>
            </a:r>
            <a:r>
              <a:rPr lang="hy-AM" baseline="0" dirty="0" smtClean="0"/>
              <a:t>տ.ում նա ստացավ իր առաջին տեսիլքը</a:t>
            </a:r>
          </a:p>
          <a:p>
            <a:pPr marL="0" indent="0">
              <a:buFontTx/>
              <a:buNone/>
            </a:pPr>
            <a:r>
              <a:rPr lang="hy-AM" baseline="0" dirty="0" smtClean="0"/>
              <a:t>Աստված կոչ էր անում նրան պայքարել ծայրահեղության դեմ:</a:t>
            </a:r>
          </a:p>
          <a:p>
            <a:pPr marL="0" indent="0">
              <a:buFontTx/>
              <a:buNone/>
            </a:pPr>
            <a:r>
              <a:rPr lang="hy-AM" baseline="0" dirty="0" smtClean="0"/>
              <a:t>Երկու ծայրահեղ եղբայրներ խաբում են Ուայթին ասելով որ հավաքվելու են աղոթքի ժողովի այսինչ վայրում, բայց իրականում հավաքվում են այլ տեղում: Ուայթը գնում է այդ տեղը, տեսնում է որ մարդ չկա, բայց Աստված հուշում է նրան թե որտեղ են հավաքված: Այդ երկու եղբայրները զարմացան, երբ ՈՒայթը մտավ ներս: Ուայթը այդ ժամանակ բոլորի առջև 4 ժամ տեսիլք է տեսնում, ամենաերկար տեսիլքը, և այդ ժամանակ բարձրացնում է 8կգ Աստվածաշունչը մեկ ձեռքով և առանց նայելու բացում է համարներ Աստվածաշնչից: Այդ ծայրահեղ եղբայրները փորձում էին խափանել դա՝ գոռալով և ձայներ հանելով, բայց միևնույն է Ուայթի ձայնը շատ պարզ հնչում էր բոլորին:</a:t>
            </a:r>
            <a:endParaRPr lang="en-US" baseline="0" dirty="0" smtClean="0"/>
          </a:p>
          <a:p>
            <a:pPr marL="637828" lvl="1" indent="-173953">
              <a:buFontTx/>
              <a:buChar char="-"/>
            </a:pPr>
            <a:r>
              <a:rPr lang="hy-AM" baseline="0" dirty="0" smtClean="0"/>
              <a:t>Մարդկանց այդ ամենը մեծ հույս բերեց</a:t>
            </a:r>
            <a:endParaRPr lang="en-US" baseline="0" dirty="0" smtClean="0"/>
          </a:p>
          <a:p>
            <a:pPr marL="637828" lvl="1" indent="-173953">
              <a:buFontTx/>
              <a:buChar char="-"/>
            </a:pPr>
            <a:r>
              <a:rPr lang="hy-AM" baseline="0" dirty="0" smtClean="0"/>
              <a:t>Երբ Ուայթը բացեց այն համարները, որոնք պատմում են Աստծո դատաստանի մասին և անարդարների պատժի մասին այդ երկու եղբայրները անհանգստացան և լռեցին: Նրանք լքեցին հավաքը, առանց ընդունելու, որ սխալ են:</a:t>
            </a:r>
            <a:endParaRPr lang="en-US" baseline="0" dirty="0" smtClean="0"/>
          </a:p>
          <a:p>
            <a:pPr marL="173953" indent="-173953">
              <a:buFontTx/>
              <a:buChar char="-"/>
            </a:pPr>
            <a:r>
              <a:rPr lang="hy-AM" baseline="0" dirty="0" smtClean="0"/>
              <a:t>Սա հաստատեց բոլորի առջև, որ Ուայթի տեսիլքները Աստծուց են: </a:t>
            </a:r>
          </a:p>
          <a:p>
            <a:pPr marL="173953" indent="-173953">
              <a:buFontTx/>
              <a:buChar char="-"/>
            </a:pPr>
            <a:r>
              <a:rPr lang="hy-AM" baseline="0" dirty="0" smtClean="0"/>
              <a:t>Սա ցույց է տալիս մեզ նաև թե ինչպես է Ուայթը հիմնվում Աստվածաշնչի վրա:</a:t>
            </a:r>
            <a:endParaRPr lang="en-US" baseline="0" dirty="0" smtClean="0"/>
          </a:p>
          <a:p>
            <a:pPr marL="173953" indent="-173953" defTabSz="927750">
              <a:buFontTx/>
              <a:buChar char="-"/>
              <a:defRPr/>
            </a:pPr>
            <a:r>
              <a:rPr lang="hy-AM" dirty="0" smtClean="0"/>
              <a:t>Վերջում</a:t>
            </a:r>
            <a:r>
              <a:rPr lang="hy-AM" baseline="0" dirty="0" smtClean="0"/>
              <a:t> եկեք արագ նայենք թե ինչպե՞ս է Ուայթը օգտագործել Աստվածաշունչը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26453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3953" indent="-173953">
              <a:buFontTx/>
              <a:buChar char="-"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81945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hy-AM" i="0" baseline="0" dirty="0" smtClean="0"/>
              <a:t>Եթե ավելի շատ ապացույց եք ուզում, ապա ինքներդ բացեք այդ գրքերը և կարդացեք և դուք ավելի կհամոզվեք:</a:t>
            </a:r>
            <a:endParaRPr lang="en-US" i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81945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hy-AM" dirty="0" smtClean="0"/>
              <a:t>Այս</a:t>
            </a:r>
            <a:r>
              <a:rPr lang="hy-AM" baseline="0" dirty="0" smtClean="0"/>
              <a:t> ամենից հետո, տեսնենք, ո՞րն է Ուայթի և Աստվածաշնչի փոխհարաբերությունը, արդյո՞ք նա ավելի բարձր է, թե՞ ընդհակառակը, ցածր է:</a:t>
            </a:r>
            <a:endParaRPr lang="en-US" baseline="0" dirty="0" smtClean="0"/>
          </a:p>
          <a:p>
            <a:pPr marL="173953" indent="-173953">
              <a:buFontTx/>
              <a:buChar char="-"/>
            </a:pPr>
            <a:r>
              <a:rPr lang="hy-AM" baseline="0" dirty="0" smtClean="0"/>
              <a:t>Երկու բան մեզ ասում է, որ Ուայթի գրությունները ցածր են ավելի քան Աստվածաշունչը ոչ թե իր բնությով, այլ առաքելությամբ՝</a:t>
            </a:r>
            <a:endParaRPr lang="en-US" baseline="0" dirty="0" smtClean="0"/>
          </a:p>
          <a:p>
            <a:pPr marL="637828" lvl="1" indent="-173953">
              <a:buFontTx/>
              <a:buChar char="-"/>
            </a:pPr>
            <a:r>
              <a:rPr lang="hy-AM" baseline="0" dirty="0" smtClean="0"/>
              <a:t>Առաջինը՝</a:t>
            </a:r>
            <a:r>
              <a:rPr lang="en-US" baseline="0" dirty="0" smtClean="0"/>
              <a:t> </a:t>
            </a:r>
            <a:r>
              <a:rPr lang="hy-AM" baseline="0" dirty="0" smtClean="0"/>
              <a:t>Էլեն Ուայթը ստուգվում է Աստվածաշնչով:</a:t>
            </a:r>
            <a:endParaRPr lang="en-US" baseline="0" dirty="0" smtClean="0"/>
          </a:p>
          <a:p>
            <a:pPr marL="1101703" lvl="2" indent="-173953">
              <a:buFontTx/>
              <a:buChar char="-"/>
            </a:pPr>
            <a:r>
              <a:rPr lang="hy-AM" baseline="0" dirty="0" smtClean="0"/>
              <a:t>Ինչպես նաև Աստվածաշնչում է ասվում, որ ամեն մարգարե պետք է ստուգվի մինչ այդ ժամանակ գոյություն ունեցող Աստծո խոսքով:</a:t>
            </a:r>
            <a:endParaRPr lang="en-US" baseline="0" dirty="0" smtClean="0"/>
          </a:p>
          <a:p>
            <a:pPr marL="1101703" lvl="2" indent="-173953">
              <a:buFontTx/>
              <a:buChar char="-"/>
            </a:pPr>
            <a:r>
              <a:rPr lang="hy-AM" baseline="0" dirty="0" smtClean="0"/>
              <a:t>Եթե Աստվածաշնչի և Ուայթի միջև հակառակություն լիներ, ապա Ուայթը կհամարվեր սուտ մարգարե:</a:t>
            </a:r>
          </a:p>
          <a:p>
            <a:pPr marL="637828" lvl="1" indent="-173953">
              <a:buFontTx/>
              <a:buChar char="-"/>
            </a:pPr>
            <a:r>
              <a:rPr lang="hy-AM" baseline="0" dirty="0" smtClean="0"/>
              <a:t>Երկրորդը՝ նրա գրությունների առաքելությունը մատնանշել Աստվածաշնչին: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19836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3953" indent="-173953">
              <a:buFontTx/>
              <a:buChar char="-"/>
            </a:pPr>
            <a:endParaRPr lang="en-US" i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19836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hy-AM" i="0" baseline="0" dirty="0" smtClean="0"/>
              <a:t>Այս առումով, նա իրեն ավելի ցածր է դասում քան Աստվածաշունչը</a:t>
            </a:r>
            <a:endParaRPr lang="en-US" i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19836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defTabSz="927750">
              <a:buFontTx/>
              <a:buNone/>
              <a:defRPr/>
            </a:pPr>
            <a:r>
              <a:rPr lang="en-US" baseline="0" dirty="0" smtClean="0"/>
              <a:t>[</a:t>
            </a:r>
            <a:r>
              <a:rPr lang="en-US" i="1" baseline="0" dirty="0" smtClean="0"/>
              <a:t>The Colporteur Evangelist</a:t>
            </a:r>
            <a:r>
              <a:rPr lang="en-US" i="0" baseline="0" dirty="0" smtClean="0"/>
              <a:t>, page 37]</a:t>
            </a:r>
            <a:endParaRPr lang="hy-AM" i="0" baseline="0" dirty="0" smtClean="0"/>
          </a:p>
          <a:p>
            <a:pPr marL="0" indent="0" defTabSz="927750">
              <a:buFontTx/>
              <a:buNone/>
              <a:defRPr/>
            </a:pPr>
            <a:r>
              <a:rPr lang="hy-AM" i="0" baseline="0" dirty="0" smtClean="0"/>
              <a:t>«Փոքրիկ լույսը» վերաբերում է իրեն, իսկ «մեծ լույսը» Աստվածաշնչին: Այն փոքր է քանի որ իր առաքելություն է մատնանշել Աստվածաշնչին, որը պարունակում է Աստծո կամքի կատարյալ արտահայտումը:</a:t>
            </a:r>
            <a:endParaRPr lang="en-US" i="0" baseline="0" dirty="0" smtClean="0"/>
          </a:p>
          <a:p>
            <a:pPr marL="173953" indent="-173953" defTabSz="927750">
              <a:buFontTx/>
              <a:buChar char="-"/>
              <a:defRPr/>
            </a:pPr>
            <a:r>
              <a:rPr lang="hy-AM" i="0" baseline="0" dirty="0" smtClean="0"/>
              <a:t>Սա հիմնարար տարբերություն է Ադվենտիստների և Կաթոլիկների միջև</a:t>
            </a:r>
            <a:endParaRPr lang="en-US" i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19836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defTabSz="927750">
              <a:buFontTx/>
              <a:buNone/>
              <a:defRPr/>
            </a:pPr>
            <a:r>
              <a:rPr lang="hy-AM" i="0" baseline="0" dirty="0" smtClean="0"/>
              <a:t>Այսպիսով մեր տեսակետը համապատասխանում է </a:t>
            </a:r>
            <a:r>
              <a:rPr lang="en-US" i="0" baseline="0" dirty="0" smtClean="0"/>
              <a:t>“Sola Scriptura”</a:t>
            </a:r>
            <a:r>
              <a:rPr lang="hy-AM" i="0" baseline="0" dirty="0" smtClean="0"/>
              <a:t> սկզբունքի հետ, իսկ Կաթոլիկները չեն ընդունում այն:</a:t>
            </a:r>
          </a:p>
          <a:p>
            <a:pPr marL="0" indent="0" defTabSz="927750">
              <a:buFontTx/>
              <a:buNone/>
              <a:defRPr/>
            </a:pPr>
            <a:r>
              <a:rPr lang="hy-AM" i="0" baseline="0" dirty="0" smtClean="0"/>
              <a:t>Շատ կարևոր է հասկանալ, որ Աստված է խոսել Էլեն Ուայթի միջոցով:</a:t>
            </a:r>
          </a:p>
          <a:p>
            <a:pPr marL="0" indent="0" defTabSz="927750">
              <a:buFontTx/>
              <a:buNone/>
              <a:defRPr/>
            </a:pPr>
            <a:r>
              <a:rPr lang="hy-AM" i="0" baseline="0" dirty="0" smtClean="0"/>
              <a:t>Երբ Հիսուսը Իր աշակերտներին ուղարկեց ավետարանչական ճանապարհորդության, ապա Նա պատվիրեց նրանց՝</a:t>
            </a:r>
            <a:endParaRPr lang="en-US" i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19836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3953" indent="-173953" defTabSz="927750">
              <a:buFontTx/>
              <a:buChar char="-"/>
              <a:defRPr/>
            </a:pPr>
            <a:r>
              <a:rPr lang="hy-AM" dirty="0" smtClean="0"/>
              <a:t>Հիսուսը</a:t>
            </a:r>
            <a:r>
              <a:rPr lang="hy-AM" baseline="0" dirty="0" smtClean="0"/>
              <a:t> աշակերտների տարած լուրի հեղինակն էր</a:t>
            </a:r>
          </a:p>
          <a:p>
            <a:pPr marL="173953" indent="-173953" defTabSz="927750">
              <a:buFontTx/>
              <a:buChar char="-"/>
              <a:defRPr/>
            </a:pPr>
            <a:r>
              <a:rPr lang="hy-AM" baseline="0" dirty="0" smtClean="0"/>
              <a:t>Աշակերտների առաքելությունը լցված էր Հիսուսի հեղինակությամբ</a:t>
            </a:r>
            <a:endParaRPr lang="en-US" baseline="0" dirty="0" smtClean="0"/>
          </a:p>
          <a:p>
            <a:pPr marL="637828" lvl="1" indent="-173953" defTabSz="927750">
              <a:buFontTx/>
              <a:buChar char="-"/>
              <a:defRPr/>
            </a:pPr>
            <a:r>
              <a:rPr lang="hy-AM" baseline="0" dirty="0" smtClean="0"/>
              <a:t>Ահա թե ինչու՞ Նա ասում, թե ով մերժի ձեզ, Ինձ ՝ մերժում:</a:t>
            </a:r>
            <a:endParaRPr lang="en-US" baseline="0" dirty="0" smtClean="0"/>
          </a:p>
          <a:p>
            <a:pPr marL="173953" indent="-173953" defTabSz="927750">
              <a:buFontTx/>
              <a:buChar char="-"/>
              <a:defRPr/>
            </a:pPr>
            <a:r>
              <a:rPr lang="hy-AM" baseline="0" dirty="0" smtClean="0"/>
              <a:t>Նույնը վերաբերում է մարգարեության հոգուն:</a:t>
            </a:r>
            <a:endParaRPr lang="en-US" baseline="0" dirty="0" smtClean="0"/>
          </a:p>
          <a:p>
            <a:pPr marL="637828" lvl="1" indent="-173953" defTabSz="927750">
              <a:buFontTx/>
              <a:buChar char="-"/>
              <a:defRPr/>
            </a:pPr>
            <a:r>
              <a:rPr lang="hy-AM" dirty="0" smtClean="0"/>
              <a:t>Մարգարեն նույնպես ուղարկված է Աստծո կողմից:</a:t>
            </a:r>
            <a:endParaRPr lang="en-US" baseline="0" dirty="0" smtClean="0"/>
          </a:p>
          <a:p>
            <a:pPr marL="173953" indent="-173953" defTabSz="927750">
              <a:buFontTx/>
              <a:buChar char="-"/>
              <a:defRPr/>
            </a:pPr>
            <a:r>
              <a:rPr lang="hy-AM" baseline="0" dirty="0" smtClean="0"/>
              <a:t>Մենք չենք կարող մերժել իրական մարգարեին, մտածելով թե Աստծուն չենք մերժում:</a:t>
            </a:r>
            <a:endParaRPr lang="en-US" baseline="0" dirty="0" smtClean="0"/>
          </a:p>
          <a:p>
            <a:pPr marL="173953" indent="-173953" defTabSz="927750">
              <a:buFontTx/>
              <a:buChar char="-"/>
              <a:defRPr/>
            </a:pPr>
            <a:r>
              <a:rPr lang="hy-AM" baseline="0" dirty="0" smtClean="0"/>
              <a:t>Ահա թե ինչու՞ է Էլեն Ուայթը պարզ ասում իր լուրերի ծագման մասին: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83267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defTabSz="927750">
              <a:buFontTx/>
              <a:buNone/>
              <a:defRPr/>
            </a:pPr>
            <a:r>
              <a:rPr lang="en-US" i="0" baseline="0" dirty="0" smtClean="0"/>
              <a:t>[</a:t>
            </a:r>
            <a:r>
              <a:rPr lang="en-US" i="1" baseline="0" dirty="0" smtClean="0"/>
              <a:t>Colporteur Ministry</a:t>
            </a:r>
            <a:r>
              <a:rPr lang="en-US" i="0" baseline="0" dirty="0" smtClean="0"/>
              <a:t>, page 125]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19836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3953" indent="-173953" defTabSz="927750">
              <a:buFontTx/>
              <a:buChar char="-"/>
              <a:defRPr/>
            </a:pPr>
            <a:r>
              <a:rPr lang="hy-AM" i="0" baseline="0" dirty="0" smtClean="0"/>
              <a:t>Նա պարբերականում գրած իր բոլոր հոդվածները նույնպես համարում է Աստծուց ներշնչված:</a:t>
            </a:r>
            <a:endParaRPr lang="en-US" i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19836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defTabSz="927750">
              <a:buFontTx/>
              <a:buNone/>
              <a:defRPr/>
            </a:pPr>
            <a:r>
              <a:rPr lang="hy-AM" i="0" baseline="0" dirty="0" smtClean="0"/>
              <a:t>Վերջապես, նույնիսկ անձնական վկայությունները եկել են ուղիղ Աստծուց:</a:t>
            </a:r>
            <a:endParaRPr lang="en-US" i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19836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defTabSz="927750">
              <a:buFontTx/>
              <a:buNone/>
              <a:defRPr/>
            </a:pPr>
            <a:endParaRPr lang="en-US" i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19836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85654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hy-AM" dirty="0" smtClean="0"/>
              <a:t>Այսպիսով, երբ մենք հասկացանք Աստծո</a:t>
            </a:r>
            <a:r>
              <a:rPr lang="hy-AM" baseline="0" dirty="0" smtClean="0"/>
              <a:t> նպատակը Էլեն Ուայթին կանչելու համար, ապա</a:t>
            </a:r>
            <a:endParaRPr lang="en-US" baseline="0" dirty="0" smtClean="0"/>
          </a:p>
          <a:p>
            <a:pPr marL="637828" lvl="1" indent="-173953">
              <a:buFontTx/>
              <a:buChar char="-"/>
            </a:pPr>
            <a:r>
              <a:rPr lang="hy-AM" baseline="0" dirty="0" smtClean="0"/>
              <a:t>Մենք պետք է հասկանանք հիմա թե ինչպե՞ս կարդալ նրա գրքերը, որպեսզի ստանանք առավելագույն օրհնություն:</a:t>
            </a:r>
            <a:endParaRPr lang="en-US" baseline="0" dirty="0" smtClean="0"/>
          </a:p>
          <a:p>
            <a:pPr marL="173953" indent="-173953">
              <a:buFontTx/>
              <a:buChar char="-"/>
            </a:pPr>
            <a:r>
              <a:rPr lang="hy-AM" dirty="0" smtClean="0"/>
              <a:t>Եթե մեր սիրող</a:t>
            </a:r>
            <a:r>
              <a:rPr lang="hy-AM" baseline="0" dirty="0" smtClean="0"/>
              <a:t> Աստվածը ընտրել է մեզ հետ հաղորդակցվելու, ապա մենք պետք է ցանկանանք իմանալ թե ի՞նչ է նա մեզ ասում:</a:t>
            </a:r>
            <a:endParaRPr lang="en-US" baseline="0" dirty="0" smtClean="0"/>
          </a:p>
          <a:p>
            <a:pPr marL="173953" indent="-173953">
              <a:buFontTx/>
              <a:buChar char="-"/>
            </a:pPr>
            <a:r>
              <a:rPr lang="hy-AM" baseline="0" dirty="0" smtClean="0"/>
              <a:t>Որքան մենք շատ կարդանք, այնքան ավելի կողջունենք Նրա ասածները:</a:t>
            </a:r>
            <a:endParaRPr lang="en-US" baseline="0" dirty="0" smtClean="0"/>
          </a:p>
          <a:p>
            <a:pPr marL="173953" indent="-173953">
              <a:buFontTx/>
              <a:buChar char="-"/>
            </a:pPr>
            <a:r>
              <a:rPr lang="hy-AM" baseline="0" dirty="0" smtClean="0"/>
              <a:t>Էլեն Ուայթի գրությունների հիմնական մասը պարզ է հասկանալու համար</a:t>
            </a:r>
            <a:r>
              <a:rPr lang="en-US" baseline="0" dirty="0" smtClean="0"/>
              <a:t>:</a:t>
            </a:r>
          </a:p>
          <a:p>
            <a:pPr marL="173953" indent="-173953">
              <a:buFontTx/>
              <a:buChar char="-"/>
            </a:pPr>
            <a:r>
              <a:rPr lang="hy-AM" baseline="0" dirty="0" smtClean="0"/>
              <a:t>Այնուամենայնիվ, քանի որ Ուայթի մշակույթը և ծագումը այլ է, ապա բառերը կարող են ունենալ այլ իմաստ, դրա համար որոշ բաներ անհասկանալի կարող են լինել մեզ համար:</a:t>
            </a:r>
            <a:endParaRPr lang="en-US" baseline="0" dirty="0" smtClean="0"/>
          </a:p>
          <a:p>
            <a:pPr marL="173953" indent="-173953">
              <a:buFontTx/>
              <a:buChar char="-"/>
            </a:pPr>
            <a:r>
              <a:rPr lang="hy-AM" baseline="0" dirty="0" smtClean="0"/>
              <a:t>Դրա համար հետևյալ չորս կանոնները կօգնեն մեզ ուսումնասիրման ժամանակ՝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29488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hy-AM" baseline="0" dirty="0" smtClean="0"/>
              <a:t>Ամենակարևոր կանոնը աղոթքն է:</a:t>
            </a:r>
            <a:endParaRPr lang="en-US" baseline="0" dirty="0" smtClean="0"/>
          </a:p>
          <a:p>
            <a:pPr marL="173953" indent="-173953">
              <a:buFontTx/>
              <a:buChar char="-"/>
            </a:pPr>
            <a:r>
              <a:rPr lang="hy-AM" baseline="0" dirty="0" smtClean="0"/>
              <a:t>Սկսեք կարդալ Էլեն Ուայթի գրությունները հեզությամբ և աղոթքով:</a:t>
            </a:r>
            <a:endParaRPr lang="en-US" baseline="0" dirty="0" smtClean="0"/>
          </a:p>
          <a:p>
            <a:pPr marL="637828" lvl="1" indent="-173953">
              <a:buFontTx/>
              <a:buChar char="-"/>
            </a:pPr>
            <a:r>
              <a:rPr lang="hy-AM" baseline="0" dirty="0" smtClean="0"/>
              <a:t>Հավատցեք, որ դրանք պարունակում են Աստծո տված սկզբունքները, որոնք կօրհնեն ձեր անհատականությանը:</a:t>
            </a:r>
            <a:endParaRPr lang="en-US" baseline="0" dirty="0" smtClean="0"/>
          </a:p>
          <a:p>
            <a:pPr marL="173953" indent="-173953">
              <a:buFontTx/>
              <a:buChar char="-"/>
            </a:pPr>
            <a:r>
              <a:rPr lang="hy-AM" baseline="0" dirty="0" smtClean="0"/>
              <a:t>Միշտ հիշեք, որ նրա գրությունները երբեք նպատակ չունեն գրավելու տեղը՝</a:t>
            </a:r>
            <a:endParaRPr lang="en-US" baseline="0" dirty="0" smtClean="0"/>
          </a:p>
          <a:p>
            <a:pPr marL="637828" lvl="1" indent="-173953">
              <a:buFontTx/>
              <a:buChar char="-"/>
            </a:pPr>
            <a:r>
              <a:rPr lang="hy-AM" baseline="0" dirty="0" smtClean="0"/>
              <a:t>հավատքի</a:t>
            </a:r>
            <a:endParaRPr lang="en-US" baseline="0" dirty="0" smtClean="0"/>
          </a:p>
          <a:p>
            <a:pPr marL="637828" lvl="1" indent="-173953">
              <a:buFontTx/>
              <a:buChar char="-"/>
            </a:pPr>
            <a:r>
              <a:rPr lang="hy-AM" dirty="0" smtClean="0"/>
              <a:t>աշխատասիրության</a:t>
            </a:r>
            <a:endParaRPr lang="en-US" dirty="0" smtClean="0"/>
          </a:p>
          <a:p>
            <a:pPr marL="637828" lvl="1" indent="-173953">
              <a:buFontTx/>
              <a:buChar char="-"/>
            </a:pPr>
            <a:r>
              <a:rPr lang="hy-AM" dirty="0" smtClean="0"/>
              <a:t>նախաձեռնության</a:t>
            </a:r>
            <a:endParaRPr lang="en-US" dirty="0" smtClean="0"/>
          </a:p>
          <a:p>
            <a:pPr marL="637828" lvl="1" indent="-173953">
              <a:buFontTx/>
              <a:buChar char="-"/>
            </a:pPr>
            <a:r>
              <a:rPr lang="hy-AM" dirty="0" smtClean="0"/>
              <a:t>Աստվածաշնչյան ուսումնասիրության: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91213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hy-AM" dirty="0" smtClean="0"/>
              <a:t>Երկրորդ</a:t>
            </a:r>
            <a:r>
              <a:rPr lang="hy-AM" baseline="0" dirty="0" smtClean="0"/>
              <a:t> կանոնը՝</a:t>
            </a:r>
            <a:endParaRPr lang="en-US" dirty="0" smtClean="0"/>
          </a:p>
          <a:p>
            <a:pPr marL="637828" lvl="1" indent="-173953">
              <a:buFontTx/>
              <a:buChar char="-"/>
            </a:pPr>
            <a:r>
              <a:rPr lang="hy-AM" baseline="0" dirty="0" smtClean="0"/>
              <a:t>Նայեք ամեն ինչ կապված այդ թեմայի հետ, նախքան որևէ եզրակացության գալը:</a:t>
            </a:r>
            <a:endParaRPr lang="en-US" baseline="0" dirty="0" smtClean="0"/>
          </a:p>
          <a:p>
            <a:pPr marL="0" indent="0">
              <a:buFontTx/>
              <a:buNone/>
            </a:pPr>
            <a:r>
              <a:rPr lang="hy-AM" baseline="0" dirty="0" smtClean="0"/>
              <a:t>Եկեք մի օրինակ նայենք Աստվածաշնչից՝</a:t>
            </a:r>
            <a:endParaRPr lang="en-US" baseline="0" dirty="0" smtClean="0"/>
          </a:p>
          <a:p>
            <a:pPr marL="637828" lvl="1" indent="-173953">
              <a:buFontTx/>
              <a:buChar char="-"/>
            </a:pPr>
            <a:r>
              <a:rPr lang="hy-AM" baseline="0" dirty="0" smtClean="0"/>
              <a:t>Հայտն. </a:t>
            </a:r>
            <a:r>
              <a:rPr lang="en-US" baseline="0" dirty="0" smtClean="0"/>
              <a:t>1</a:t>
            </a:r>
            <a:r>
              <a:rPr lang="hy-AM" baseline="0" dirty="0" smtClean="0"/>
              <a:t>.</a:t>
            </a:r>
            <a:r>
              <a:rPr lang="en-US" baseline="0" dirty="0" smtClean="0"/>
              <a:t>10</a:t>
            </a:r>
            <a:r>
              <a:rPr lang="hy-AM" baseline="0" dirty="0" smtClean="0"/>
              <a:t> ասում է.</a:t>
            </a:r>
            <a:r>
              <a:rPr lang="en-US" baseline="0" dirty="0" smtClean="0"/>
              <a:t> </a:t>
            </a:r>
            <a:r>
              <a:rPr lang="hy-AM" baseline="0" dirty="0" smtClean="0"/>
              <a:t>«Ես Հոգումն էի կիրակի </a:t>
            </a:r>
            <a:r>
              <a:rPr lang="ru-RU" baseline="0" dirty="0" smtClean="0"/>
              <a:t>(</a:t>
            </a:r>
            <a:r>
              <a:rPr lang="hy-AM" baseline="0" dirty="0" smtClean="0"/>
              <a:t>Տիրոջ օրը</a:t>
            </a:r>
            <a:r>
              <a:rPr lang="ru-RU" baseline="0" dirty="0" smtClean="0"/>
              <a:t>)</a:t>
            </a:r>
            <a:r>
              <a:rPr lang="hy-AM" baseline="0" dirty="0" smtClean="0"/>
              <a:t>»</a:t>
            </a:r>
            <a:endParaRPr lang="en-US" baseline="0" dirty="0" smtClean="0"/>
          </a:p>
          <a:p>
            <a:pPr marL="637828" lvl="1" indent="-173953">
              <a:buFontTx/>
              <a:buChar char="-"/>
            </a:pPr>
            <a:r>
              <a:rPr lang="hy-AM" baseline="0" dirty="0" smtClean="0"/>
              <a:t>Նրանք ովքեր ուսումնասիրում են Աստվածաշունչը սեփական տրամաբանությամբ, ապա կարող են գալ եզրակացության, որ Տիրոջ օրը կիրակին է</a:t>
            </a:r>
            <a:endParaRPr lang="en-US" baseline="0" dirty="0" smtClean="0"/>
          </a:p>
          <a:p>
            <a:pPr marL="637828" lvl="1" indent="-173953">
              <a:buFontTx/>
              <a:buChar char="-"/>
            </a:pPr>
            <a:r>
              <a:rPr lang="hy-AM" baseline="0" dirty="0" smtClean="0"/>
              <a:t>Բայց այդ թեմայի շուրջ ամբողջությամբ ուսումնասիրելիս մենք գտնում ենք մեկ այլ տեղ, որ</a:t>
            </a:r>
            <a:endParaRPr lang="en-US" baseline="0" dirty="0" smtClean="0"/>
          </a:p>
          <a:p>
            <a:pPr marL="1101703" lvl="2" indent="-173953">
              <a:buFontTx/>
              <a:buChar char="-"/>
            </a:pPr>
            <a:r>
              <a:rPr lang="hy-AM" baseline="0" dirty="0" smtClean="0"/>
              <a:t>«Որովհետև մարդի Որդին շաբաթի էլ Տերն է:»</a:t>
            </a:r>
            <a:r>
              <a:rPr lang="en-US" baseline="0" dirty="0" smtClean="0"/>
              <a:t> [</a:t>
            </a:r>
            <a:r>
              <a:rPr lang="hy-AM" baseline="0" dirty="0" smtClean="0"/>
              <a:t>Մաթ. </a:t>
            </a:r>
            <a:r>
              <a:rPr lang="en-US" baseline="0" dirty="0" smtClean="0"/>
              <a:t>12</a:t>
            </a:r>
            <a:r>
              <a:rPr lang="hy-AM" baseline="0" dirty="0" smtClean="0"/>
              <a:t>.</a:t>
            </a:r>
            <a:r>
              <a:rPr lang="en-US" baseline="0" dirty="0" smtClean="0"/>
              <a:t>8]</a:t>
            </a:r>
          </a:p>
          <a:p>
            <a:pPr marL="637828" lvl="1" indent="-173953">
              <a:buFontTx/>
              <a:buChar char="-"/>
            </a:pPr>
            <a:r>
              <a:rPr lang="hy-AM" baseline="0" dirty="0" smtClean="0"/>
              <a:t>Հետևաբար Տիրոջ օրը շաբաթ օրն է, և Հովհաննեսը շաբաթ օրը տեսավ տեսիլքը: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65109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hy-AM" sz="1100" baseline="0" noProof="0" dirty="0" smtClean="0"/>
              <a:t>Երրորդ կանոնը՝</a:t>
            </a:r>
            <a:endParaRPr lang="en-US" sz="1100" baseline="0" noProof="0" dirty="0" smtClean="0"/>
          </a:p>
          <a:p>
            <a:pPr marL="637828" lvl="1" indent="-173953">
              <a:buFontTx/>
              <a:buChar char="-"/>
            </a:pPr>
            <a:r>
              <a:rPr lang="hy-AM" sz="1100" baseline="0" noProof="0" dirty="0" smtClean="0"/>
              <a:t>Ուսումնասիրեք ամբողջ կոնտեքստը՝</a:t>
            </a:r>
            <a:endParaRPr lang="en-US" sz="1100" baseline="0" noProof="0" dirty="0" smtClean="0"/>
          </a:p>
          <a:p>
            <a:pPr marL="173953" indent="-173953">
              <a:buFontTx/>
              <a:buChar char="-"/>
            </a:pPr>
            <a:r>
              <a:rPr lang="hy-AM" sz="1100" baseline="0" noProof="0" dirty="0" smtClean="0"/>
              <a:t>Հատկապես, երբ տվյալ միտքը թվում է հակասող գրքի մյուս մտքերի հետ:</a:t>
            </a:r>
            <a:endParaRPr lang="en-US" sz="1100" baseline="0" noProof="0" dirty="0" smtClean="0"/>
          </a:p>
          <a:p>
            <a:pPr marL="173953" indent="-173953">
              <a:buFontTx/>
              <a:buChar char="-"/>
            </a:pPr>
            <a:r>
              <a:rPr lang="hy-AM" sz="1100" baseline="0" noProof="0" dirty="0" smtClean="0"/>
              <a:t>Պետք է ուսումնասիրել և ներքին և արտաքին կոնտեքստը՝</a:t>
            </a:r>
            <a:endParaRPr lang="en-US" sz="1100" baseline="0" noProof="0" dirty="0" smtClean="0"/>
          </a:p>
          <a:p>
            <a:pPr marL="637828" lvl="1" indent="-173953">
              <a:buFontTx/>
              <a:buChar char="-"/>
            </a:pPr>
            <a:r>
              <a:rPr lang="hy-AM" sz="1100" baseline="0" noProof="0" dirty="0" smtClean="0"/>
              <a:t>Ներքինը այն է, երբ ուսումնասիրում ես թե ի՞նչ է ներշնչված գրողը գրել այդ տեքստից առաջ և հետո:</a:t>
            </a:r>
            <a:endParaRPr lang="en-US" sz="1100" baseline="0" noProof="0" dirty="0" smtClean="0"/>
          </a:p>
          <a:p>
            <a:pPr marL="637828" lvl="1" indent="-173953">
              <a:buFontTx/>
              <a:buChar char="-"/>
            </a:pPr>
            <a:r>
              <a:rPr lang="hy-AM" sz="1100" baseline="0" noProof="0" dirty="0" smtClean="0"/>
              <a:t>Արտաքինը պատասխանում է հետևյալ հարցերին՝</a:t>
            </a:r>
            <a:endParaRPr lang="en-US" sz="1100" baseline="0" noProof="0" dirty="0" smtClean="0"/>
          </a:p>
          <a:p>
            <a:pPr marL="1101703" lvl="2" indent="-173953">
              <a:buFontTx/>
              <a:buChar char="-"/>
            </a:pPr>
            <a:r>
              <a:rPr lang="hy-AM" sz="1100" baseline="0" noProof="0" dirty="0" smtClean="0"/>
              <a:t>Ու՞մ է գրվել տվյալ տեքստը</a:t>
            </a:r>
            <a:endParaRPr lang="en-US" sz="1100" baseline="0" noProof="0" dirty="0" smtClean="0"/>
          </a:p>
          <a:p>
            <a:pPr marL="1101703" lvl="2" indent="-173953">
              <a:buFontTx/>
              <a:buChar char="-"/>
            </a:pPr>
            <a:r>
              <a:rPr lang="hy-AM" sz="1100" baseline="0" noProof="0" dirty="0" smtClean="0"/>
              <a:t>Ե՞րբ է գրվել</a:t>
            </a:r>
            <a:endParaRPr lang="en-US" sz="1100" baseline="0" noProof="0" dirty="0" smtClean="0"/>
          </a:p>
          <a:p>
            <a:pPr marL="1101703" lvl="2" indent="-173953">
              <a:buFontTx/>
              <a:buChar char="-"/>
            </a:pPr>
            <a:r>
              <a:rPr lang="hy-AM" sz="1100" baseline="0" noProof="0" dirty="0" smtClean="0"/>
              <a:t>Ինչու՞ է գրվել</a:t>
            </a:r>
            <a:endParaRPr lang="en-US" sz="1100" baseline="0" noProof="0" dirty="0" smtClean="0"/>
          </a:p>
          <a:p>
            <a:pPr marL="1101703" lvl="2" indent="-173953">
              <a:buFontTx/>
              <a:buChar char="-"/>
            </a:pPr>
            <a:r>
              <a:rPr lang="hy-AM" sz="1100" baseline="0" noProof="0" dirty="0" smtClean="0"/>
              <a:t>Որո՞նք էին հանգամանքները</a:t>
            </a:r>
            <a:endParaRPr lang="en-US" sz="1100" baseline="0" noProof="0" dirty="0" smtClean="0"/>
          </a:p>
          <a:p>
            <a:pPr marL="173953" indent="-173953">
              <a:buFontTx/>
              <a:buChar char="-"/>
            </a:pPr>
            <a:r>
              <a:rPr lang="hy-AM" sz="1100" baseline="0" noProof="0" dirty="0" smtClean="0"/>
              <a:t>Էլեն Ուայթը որոշ մարդկանց գրել է շատ կեր և շատ քնի</a:t>
            </a:r>
            <a:endParaRPr lang="en-US" sz="1100" baseline="0" noProof="0" dirty="0" smtClean="0"/>
          </a:p>
          <a:p>
            <a:pPr marL="637828" lvl="1" indent="-173953">
              <a:buFontTx/>
              <a:buChar char="-"/>
            </a:pPr>
            <a:r>
              <a:rPr lang="hy-AM" sz="1100" baseline="0" noProof="0" dirty="0" smtClean="0"/>
              <a:t>Ոմանց նա քաջալերել է ավելի խղճուկ սննդակարգ</a:t>
            </a:r>
          </a:p>
          <a:p>
            <a:pPr marL="637828" lvl="1" indent="-173953">
              <a:buFontTx/>
              <a:buChar char="-"/>
            </a:pPr>
            <a:r>
              <a:rPr lang="hy-AM" sz="1100" baseline="0" noProof="0" dirty="0" smtClean="0"/>
              <a:t>և այլն, այնպես որ պետք է տեսնել թե դա ու՞մ է գրել, ինչու՞ է գրել, ե՞րբ է գրել, ամբողջ կոնտեքստը նայել նոր գալ եզրակացության</a:t>
            </a:r>
            <a:endParaRPr lang="en-US" sz="1100" baseline="0" noProof="0" dirty="0" smtClean="0"/>
          </a:p>
          <a:p>
            <a:pPr marL="637828" lvl="1" indent="-173953">
              <a:buFontTx/>
              <a:buChar char="-"/>
            </a:pPr>
            <a:r>
              <a:rPr lang="hy-AM" sz="1100" baseline="0" noProof="0" dirty="0" smtClean="0"/>
              <a:t>Մի բառով Էլեն Ուայթի գրությունները կարելի է նկարագրել - Հավասարակշռվածություն</a:t>
            </a:r>
            <a:endParaRPr lang="en-US" sz="1100" baseline="0" noProof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64734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hy-AM" dirty="0" smtClean="0"/>
              <a:t>Չորրորդ</a:t>
            </a:r>
            <a:r>
              <a:rPr lang="hy-AM" baseline="0" dirty="0" smtClean="0"/>
              <a:t> կանոնը՝</a:t>
            </a:r>
            <a:endParaRPr lang="en-US" dirty="0" smtClean="0"/>
          </a:p>
          <a:p>
            <a:pPr marL="637828" lvl="1" indent="-173953">
              <a:buFontTx/>
              <a:buChar char="-"/>
            </a:pPr>
            <a:r>
              <a:rPr lang="hy-AM" dirty="0" smtClean="0"/>
              <a:t>Հայտնաբերեք սկզբունքը</a:t>
            </a:r>
            <a:endParaRPr lang="en-US" dirty="0" smtClean="0"/>
          </a:p>
          <a:p>
            <a:pPr marL="173953" indent="-173953">
              <a:buFontTx/>
              <a:buChar char="-"/>
            </a:pPr>
            <a:r>
              <a:rPr lang="hy-AM" dirty="0" smtClean="0"/>
              <a:t>Էլեն</a:t>
            </a:r>
            <a:r>
              <a:rPr lang="hy-AM" baseline="0" dirty="0" smtClean="0"/>
              <a:t> Ուայթը գրել է </a:t>
            </a:r>
            <a:r>
              <a:rPr lang="en-US" dirty="0" smtClean="0"/>
              <a:t>[Education, page 216]</a:t>
            </a:r>
          </a:p>
          <a:p>
            <a:pPr marL="637828" lvl="1" indent="-173953" defTabSz="927750">
              <a:buFontTx/>
              <a:buChar char="-"/>
              <a:defRPr/>
            </a:pPr>
            <a:r>
              <a:rPr lang="hy-AM" dirty="0" smtClean="0"/>
              <a:t>«Եթե աղջիկները... սովորեին</a:t>
            </a:r>
            <a:r>
              <a:rPr lang="hy-AM" baseline="0" dirty="0" smtClean="0"/>
              <a:t> ձին թամբել և վարել, օգտագործել սղոց և ուրագ</a:t>
            </a:r>
            <a:r>
              <a:rPr lang="en-US" dirty="0" smtClean="0"/>
              <a:t>, </a:t>
            </a:r>
            <a:r>
              <a:rPr lang="hy-AM" dirty="0" smtClean="0"/>
              <a:t>ինչպես նաև փոցխ և բահ, ապա նրանք ավելի պատրաստված կլինեին դիմավորելու կյանքի արտակարգ իրավիճակները:»</a:t>
            </a:r>
            <a:endParaRPr lang="en-US" dirty="0" smtClean="0"/>
          </a:p>
          <a:p>
            <a:pPr marL="637828" lvl="1" indent="-173953" defTabSz="927750">
              <a:buFontTx/>
              <a:buChar char="-"/>
              <a:defRPr/>
            </a:pPr>
            <a:r>
              <a:rPr lang="hy-AM" dirty="0" smtClean="0"/>
              <a:t>Հիմա չկա որևէ ադվենտիստական համալսարան</a:t>
            </a:r>
            <a:r>
              <a:rPr lang="hy-AM" baseline="0" dirty="0" smtClean="0"/>
              <a:t> աղջիկներին ձիավարություն սովորեցնելու համար</a:t>
            </a:r>
            <a:r>
              <a:rPr lang="en-US" baseline="0" dirty="0" smtClean="0"/>
              <a:t>, </a:t>
            </a:r>
            <a:r>
              <a:rPr lang="hy-AM" baseline="0" dirty="0" smtClean="0"/>
              <a:t>որովհետև իմաստը դրանում չէր այս տեքստի, այլ սկզբունքը՝ լինել պատրաստ կյանքի տարբեր իրադրություններին:</a:t>
            </a:r>
            <a:endParaRPr lang="en-US" dirty="0" smtClean="0"/>
          </a:p>
          <a:p>
            <a:pPr marL="173953" indent="-173953" defTabSz="927750">
              <a:buFontTx/>
              <a:buChar char="-"/>
              <a:defRPr/>
            </a:pPr>
            <a:r>
              <a:rPr lang="hy-AM" dirty="0" smtClean="0"/>
              <a:t>Եվ աղջիկները</a:t>
            </a:r>
            <a:r>
              <a:rPr lang="hy-AM" baseline="0" dirty="0" smtClean="0"/>
              <a:t> և տղաները պետք է սովորեն</a:t>
            </a:r>
            <a:endParaRPr lang="en-US" dirty="0" smtClean="0"/>
          </a:p>
          <a:p>
            <a:pPr marL="637828" lvl="1" indent="-173953" defTabSz="927750">
              <a:buFontTx/>
              <a:buChar char="-"/>
              <a:defRPr/>
            </a:pPr>
            <a:r>
              <a:rPr lang="hy-AM" dirty="0" smtClean="0"/>
              <a:t>Փոխել անիվները</a:t>
            </a:r>
            <a:endParaRPr lang="en-US" dirty="0" smtClean="0"/>
          </a:p>
          <a:p>
            <a:pPr marL="637828" lvl="1" indent="-173953" defTabSz="927750">
              <a:buFontTx/>
              <a:buChar char="-"/>
              <a:defRPr/>
            </a:pPr>
            <a:r>
              <a:rPr lang="hy-AM" dirty="0" smtClean="0"/>
              <a:t>Փոխել յուղը</a:t>
            </a:r>
            <a:endParaRPr lang="en-US" dirty="0" smtClean="0"/>
          </a:p>
          <a:p>
            <a:pPr marL="637828" lvl="1" indent="-173953" defTabSz="927750">
              <a:buFontTx/>
              <a:buChar char="-"/>
              <a:defRPr/>
            </a:pPr>
            <a:r>
              <a:rPr lang="hy-AM" dirty="0" smtClean="0"/>
              <a:t>Պատրաստել</a:t>
            </a:r>
            <a:r>
              <a:rPr lang="hy-AM" baseline="0" dirty="0" smtClean="0"/>
              <a:t> առողջ սնունդ</a:t>
            </a:r>
            <a:endParaRPr lang="en-US" dirty="0" smtClean="0"/>
          </a:p>
          <a:p>
            <a:pPr marL="637828" lvl="1" indent="-173953" defTabSz="927750">
              <a:buFontTx/>
              <a:buChar char="-"/>
              <a:defRPr/>
            </a:pPr>
            <a:r>
              <a:rPr lang="hy-AM" dirty="0" smtClean="0"/>
              <a:t>Կարել կոճակ</a:t>
            </a:r>
            <a:endParaRPr lang="en-US" dirty="0" smtClean="0"/>
          </a:p>
          <a:p>
            <a:pPr marL="637828" lvl="1" indent="-173953" defTabSz="927750">
              <a:buFontTx/>
              <a:buChar char="-"/>
              <a:defRPr/>
            </a:pPr>
            <a:r>
              <a:rPr lang="hy-AM" dirty="0" smtClean="0"/>
              <a:t>օգտագործել համակարգիչ</a:t>
            </a:r>
          </a:p>
          <a:p>
            <a:pPr marL="637828" lvl="1" indent="-173953" defTabSz="927750">
              <a:buFontTx/>
              <a:buChar char="-"/>
              <a:defRPr/>
            </a:pPr>
            <a:r>
              <a:rPr lang="hy-AM" dirty="0" smtClean="0"/>
              <a:t>ևլն</a:t>
            </a:r>
            <a:endParaRPr lang="en-US" dirty="0" smtClean="0"/>
          </a:p>
          <a:p>
            <a:pPr marL="173953" indent="-173953" defTabSz="927750">
              <a:buFontTx/>
              <a:buChar char="-"/>
              <a:defRPr/>
            </a:pPr>
            <a:r>
              <a:rPr lang="hy-AM" dirty="0" smtClean="0"/>
              <a:t>ևս</a:t>
            </a:r>
            <a:r>
              <a:rPr lang="hy-AM" baseline="0" dirty="0" smtClean="0"/>
              <a:t> մեկ օրինակ – Ուայթի խորհուրդը կապված հեծանիվի հետ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33110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defTabSz="927750">
              <a:buFontTx/>
              <a:buNone/>
              <a:defRPr/>
            </a:pPr>
            <a:r>
              <a:rPr lang="hy-AM" dirty="0" smtClean="0"/>
              <a:t>19րդ դարի վերջին տասնամյակում Ամերիկայի ժողովուրդը նոր գայթակղության</a:t>
            </a:r>
            <a:r>
              <a:rPr lang="hy-AM" baseline="0" dirty="0" smtClean="0"/>
              <a:t> առջև կանգնեց: Առաջին անագամ պատմության մեջ անհատին հնարավորություն էր ընձեռնվում ավելի արագ գնալ քան քայլելով, իհարկե բացի ձիավարությունից:</a:t>
            </a:r>
            <a:endParaRPr lang="en-US" dirty="0" smtClean="0"/>
          </a:p>
          <a:p>
            <a:pPr marL="173953" indent="-173953" defTabSz="927750">
              <a:buFontTx/>
              <a:buChar char="-"/>
              <a:defRPr/>
            </a:pPr>
            <a:r>
              <a:rPr lang="hy-AM" dirty="0" smtClean="0"/>
              <a:t>Հեծանիվը</a:t>
            </a:r>
            <a:r>
              <a:rPr lang="hy-AM" baseline="0" dirty="0" smtClean="0"/>
              <a:t> դարձավ հարուստների խաղալիք:</a:t>
            </a:r>
            <a:endParaRPr lang="en-US" dirty="0" smtClean="0"/>
          </a:p>
          <a:p>
            <a:pPr marL="637828" lvl="1" indent="-173953" defTabSz="927750">
              <a:buFontTx/>
              <a:buChar char="-"/>
              <a:defRPr/>
            </a:pPr>
            <a:r>
              <a:rPr lang="hy-AM" dirty="0" smtClean="0"/>
              <a:t>Այն արժեր</a:t>
            </a:r>
            <a:r>
              <a:rPr lang="hy-AM" baseline="0" dirty="0" smtClean="0"/>
              <a:t> </a:t>
            </a:r>
            <a:r>
              <a:rPr lang="en-US" dirty="0" smtClean="0"/>
              <a:t>$100</a:t>
            </a:r>
            <a:r>
              <a:rPr lang="hy-AM" dirty="0" smtClean="0"/>
              <a:t>-</a:t>
            </a:r>
            <a:r>
              <a:rPr lang="en-US" dirty="0" smtClean="0"/>
              <a:t>$150</a:t>
            </a:r>
          </a:p>
          <a:p>
            <a:pPr marL="637828" lvl="1" indent="-173953" defTabSz="927750">
              <a:buFontTx/>
              <a:buChar char="-"/>
              <a:defRPr/>
            </a:pPr>
            <a:r>
              <a:rPr lang="hy-AM" dirty="0" smtClean="0"/>
              <a:t>Շատերը</a:t>
            </a:r>
            <a:r>
              <a:rPr lang="hy-AM" baseline="0" dirty="0" smtClean="0"/>
              <a:t> ովքեր հարստություն չունեին այդ գայթակղությամբ տրվեցին</a:t>
            </a:r>
            <a:endParaRPr lang="en-US" dirty="0" smtClean="0"/>
          </a:p>
          <a:p>
            <a:pPr marL="637828" lvl="1" indent="-173953" defTabSz="927750">
              <a:buFontTx/>
              <a:buChar char="-"/>
              <a:defRPr/>
            </a:pPr>
            <a:r>
              <a:rPr lang="hy-AM" dirty="0" smtClean="0"/>
              <a:t>Մի ամբողջ ընտանիքի հավաքած գումարներ օգտագործվեցին, որպեսզի</a:t>
            </a:r>
            <a:r>
              <a:rPr lang="hy-AM" baseline="0" dirty="0" smtClean="0"/>
              <a:t> տան ամեն անդամ անիվներով շարժվի: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53193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3953" indent="-173953">
              <a:buFontTx/>
              <a:buChar char="-"/>
            </a:pPr>
            <a:r>
              <a:rPr lang="hy-AM" dirty="0" smtClean="0"/>
              <a:t>Դոկ.</a:t>
            </a:r>
            <a:r>
              <a:rPr lang="hy-AM" baseline="0" dirty="0" smtClean="0"/>
              <a:t> Կելոգը առաջիններից մեկն էր Բեթլ Կիրկում, որ գնեց հեծանիվ:</a:t>
            </a:r>
            <a:endParaRPr lang="en-US" dirty="0" smtClean="0"/>
          </a:p>
          <a:p>
            <a:pPr marL="637828" lvl="1" indent="-173953">
              <a:buFontTx/>
              <a:buChar char="-"/>
            </a:pPr>
            <a:r>
              <a:rPr lang="hy-AM" dirty="0" smtClean="0"/>
              <a:t>Շուտով բժիշկները, խնամակալները,</a:t>
            </a:r>
            <a:r>
              <a:rPr lang="hy-AM" baseline="0" dirty="0" smtClean="0"/>
              <a:t> սանիտարները, նույնիսկ Ադվենտիստ ծառայողները արդեն անիվների վրա էին:</a:t>
            </a:r>
            <a:endParaRPr lang="en-US" baseline="0" dirty="0" smtClean="0"/>
          </a:p>
          <a:p>
            <a:pPr marL="637828" lvl="1" indent="-173953">
              <a:buFontTx/>
              <a:buChar char="-"/>
            </a:pPr>
            <a:r>
              <a:rPr lang="hy-AM" baseline="0" dirty="0" smtClean="0"/>
              <a:t>Չքավոր մարդիկ գայթակղվում էին և ընկնելով պարտքի մեջ նույնպես հետևում էին այդ արարքին:</a:t>
            </a:r>
            <a:endParaRPr lang="en-US" baseline="0" dirty="0" smtClean="0"/>
          </a:p>
          <a:p>
            <a:pPr marL="173953" indent="-173953">
              <a:buFontTx/>
              <a:buChar char="-"/>
            </a:pPr>
            <a:r>
              <a:rPr lang="hy-AM" baseline="0" dirty="0" smtClean="0"/>
              <a:t>Էլեն Ուայթը </a:t>
            </a:r>
            <a:r>
              <a:rPr lang="en-US" baseline="0" dirty="0" smtClean="0"/>
              <a:t>1894</a:t>
            </a:r>
            <a:r>
              <a:rPr lang="hy-AM" baseline="0" dirty="0" smtClean="0"/>
              <a:t>թ.ին Ավստրալիայից գրեց՝</a:t>
            </a:r>
            <a:endParaRPr lang="en-US" baseline="0" dirty="0" smtClean="0"/>
          </a:p>
          <a:p>
            <a:pPr marL="637828" lvl="1" indent="-173953">
              <a:buFontTx/>
              <a:buChar char="-"/>
            </a:pPr>
            <a:r>
              <a:rPr lang="hy-AM" baseline="0" dirty="0" smtClean="0"/>
              <a:t>Որտեղ նա պայքարում էր ավետարանչական գործի համար գումար հայթայթելու համար</a:t>
            </a:r>
            <a:endParaRPr lang="en-US" baseline="0" dirty="0" smtClean="0"/>
          </a:p>
          <a:p>
            <a:pPr marL="637828" lvl="1" indent="-173953">
              <a:buFontTx/>
              <a:buChar char="-"/>
            </a:pPr>
            <a:r>
              <a:rPr lang="hy-AM" dirty="0" smtClean="0"/>
              <a:t>«Ես աչքերովս տեսա Բաթլ Կիրկում, փողոցները լցված էին հեծանիվներով, որոնք քշում էին հենց մեր ժողովուրդը: Երկնքից վկայություն եղավ ինձ, որ</a:t>
            </a:r>
            <a:r>
              <a:rPr lang="hy-AM" baseline="0" dirty="0" smtClean="0"/>
              <a:t> </a:t>
            </a:r>
            <a:r>
              <a:rPr lang="hy-AM" dirty="0" smtClean="0"/>
              <a:t>մարդիկ հագուրդ են տալիս իրենց կեղտոտ մտքերին, և օգտագործում գումարները, որոնք կարելի էր ներդնել օտարեկրյա ավետարանչությանը... Այս թեմայի նկատմամբ սիրահարվածություն և խենթություն էր տիրում:»</a:t>
            </a:r>
            <a:r>
              <a:rPr lang="en-US" dirty="0" smtClean="0"/>
              <a:t> [Ellen G. White, July 20, 1894, Letter 23c, 1894]</a:t>
            </a:r>
          </a:p>
          <a:p>
            <a:pPr marL="173953" indent="-173953">
              <a:buFontTx/>
              <a:buChar char="-"/>
            </a:pPr>
            <a:r>
              <a:rPr lang="hy-AM" kern="1200" baseline="0" dirty="0" smtClean="0">
                <a:solidFill>
                  <a:schemeClr val="tx1"/>
                </a:solidFill>
                <a:effectLst/>
              </a:rPr>
              <a:t>5 տարվա ընթացքում հեծանիվի գինը իջավ մինչև </a:t>
            </a:r>
            <a:r>
              <a:rPr lang="en-US" kern="1200" baseline="0" dirty="0" smtClean="0">
                <a:solidFill>
                  <a:schemeClr val="tx1"/>
                </a:solidFill>
                <a:effectLst/>
              </a:rPr>
              <a:t>$25</a:t>
            </a:r>
            <a:r>
              <a:rPr lang="hy-AM" kern="1200" baseline="0" dirty="0" smtClean="0">
                <a:solidFill>
                  <a:schemeClr val="tx1"/>
                </a:solidFill>
                <a:effectLst/>
              </a:rPr>
              <a:t>, իսկ այնուհետև </a:t>
            </a:r>
            <a:r>
              <a:rPr lang="en-US" kern="1200" baseline="0" dirty="0" smtClean="0">
                <a:solidFill>
                  <a:schemeClr val="tx1"/>
                </a:solidFill>
                <a:effectLst/>
              </a:rPr>
              <a:t>$10</a:t>
            </a:r>
            <a:r>
              <a:rPr lang="hy-AM" kern="1200" baseline="0" dirty="0" smtClean="0">
                <a:solidFill>
                  <a:schemeClr val="tx1"/>
                </a:solidFill>
                <a:effectLst/>
              </a:rPr>
              <a:t>:</a:t>
            </a:r>
            <a:endParaRPr lang="en-US" kern="1200" baseline="0" dirty="0" smtClean="0">
              <a:solidFill>
                <a:schemeClr val="tx1"/>
              </a:solidFill>
              <a:effectLst/>
            </a:endParaRPr>
          </a:p>
          <a:p>
            <a:pPr marL="173953" indent="-173953">
              <a:buFontTx/>
              <a:buChar char="-"/>
            </a:pPr>
            <a:r>
              <a:rPr lang="hy-AM" kern="1200" baseline="0" dirty="0" smtClean="0">
                <a:solidFill>
                  <a:schemeClr val="tx1"/>
                </a:solidFill>
                <a:effectLst/>
              </a:rPr>
              <a:t>Հետագայում, Էլեն Ուայթի աշխատողները գնեցին հեծանիվ, բայց երբ արդեն բավականին էժան էր:</a:t>
            </a:r>
            <a:endParaRPr lang="en-US" kern="1200" baseline="0" dirty="0" smtClean="0">
              <a:solidFill>
                <a:schemeClr val="tx1"/>
              </a:solidFill>
              <a:effectLst/>
            </a:endParaRPr>
          </a:p>
          <a:p>
            <a:pPr marL="637828" lvl="1" indent="-173953">
              <a:buFontTx/>
              <a:buChar char="-"/>
            </a:pPr>
            <a:r>
              <a:rPr lang="hy-AM" kern="1200" baseline="0" dirty="0" smtClean="0">
                <a:solidFill>
                  <a:schemeClr val="tx1"/>
                </a:solidFill>
                <a:effectLst/>
              </a:rPr>
              <a:t>Սկզբունքը այստեղի կայանում է նրանում, որ դա կարող է դառնալ կռապաշտություն, սիրահարվածություն, հպարտություն, սխալ տնտեսվարում, ծայրահեղություն:</a:t>
            </a:r>
            <a:endParaRPr lang="en-US" kern="1200" baseline="0" dirty="0" smtClean="0">
              <a:solidFill>
                <a:schemeClr val="tx1"/>
              </a:solidFill>
              <a:effectLst/>
            </a:endParaRPr>
          </a:p>
          <a:p>
            <a:pPr marL="173953" indent="-173953">
              <a:buFontTx/>
              <a:buChar char="-"/>
            </a:pPr>
            <a:r>
              <a:rPr lang="hy-AM" kern="1200" baseline="0" dirty="0" smtClean="0">
                <a:solidFill>
                  <a:schemeClr val="tx1"/>
                </a:solidFill>
                <a:effectLst/>
              </a:rPr>
              <a:t>Ուայթը նմանատիպ խորհուրդ է տալիս կապված՝</a:t>
            </a:r>
            <a:endParaRPr lang="en-US" kern="1200" baseline="0" dirty="0" smtClean="0">
              <a:solidFill>
                <a:schemeClr val="tx1"/>
              </a:solidFill>
              <a:effectLst/>
            </a:endParaRPr>
          </a:p>
          <a:p>
            <a:pPr marL="637828" lvl="1" indent="-173953">
              <a:buFontTx/>
              <a:buChar char="-"/>
            </a:pPr>
            <a:r>
              <a:rPr lang="hy-AM" kern="1200" baseline="0" dirty="0" smtClean="0">
                <a:solidFill>
                  <a:schemeClr val="tx1"/>
                </a:solidFill>
                <a:effectLst/>
              </a:rPr>
              <a:t>Ֆոտոնկարների մասին</a:t>
            </a:r>
            <a:endParaRPr lang="en-US" kern="1200" baseline="0" dirty="0" smtClean="0">
              <a:solidFill>
                <a:schemeClr val="tx1"/>
              </a:solidFill>
              <a:effectLst/>
            </a:endParaRPr>
          </a:p>
          <a:p>
            <a:pPr marL="637828" lvl="1" indent="-173953">
              <a:buFontTx/>
              <a:buChar char="-"/>
            </a:pPr>
            <a:r>
              <a:rPr lang="hy-AM" kern="1200" baseline="0" dirty="0" smtClean="0">
                <a:solidFill>
                  <a:schemeClr val="tx1"/>
                </a:solidFill>
                <a:effectLst/>
              </a:rPr>
              <a:t>Հագուստի մոդայի մասին</a:t>
            </a:r>
            <a:endParaRPr lang="en-US" kern="1200" baseline="0" dirty="0" smtClean="0">
              <a:solidFill>
                <a:schemeClr val="tx1"/>
              </a:solidFill>
              <a:effectLst/>
            </a:endParaRPr>
          </a:p>
          <a:p>
            <a:pPr marL="637828" lvl="1" indent="-173953">
              <a:buFontTx/>
              <a:buChar char="-"/>
            </a:pPr>
            <a:r>
              <a:rPr lang="hy-AM" kern="1200" baseline="0" dirty="0" smtClean="0">
                <a:solidFill>
                  <a:schemeClr val="tx1"/>
                </a:solidFill>
                <a:effectLst/>
              </a:rPr>
              <a:t>Որոշ նոր սննդակարգի մասին</a:t>
            </a:r>
            <a:endParaRPr lang="en-US" kern="1200" baseline="0" dirty="0" smtClean="0">
              <a:solidFill>
                <a:schemeClr val="tx1"/>
              </a:solidFill>
              <a:effectLst/>
            </a:endParaRPr>
          </a:p>
          <a:p>
            <a:pPr marL="173953" indent="-173953">
              <a:buFontTx/>
              <a:buChar char="-"/>
            </a:pPr>
            <a:r>
              <a:rPr lang="hy-AM" kern="1200" baseline="0" dirty="0" smtClean="0">
                <a:solidFill>
                  <a:schemeClr val="tx1"/>
                </a:solidFill>
                <a:effectLst/>
              </a:rPr>
              <a:t>Նա խորհուրդ է տվել նաև թատրոնի մասին՝</a:t>
            </a:r>
            <a:endParaRPr lang="en-US" kern="1200" baseline="0" dirty="0" smtClean="0">
              <a:solidFill>
                <a:schemeClr val="tx1"/>
              </a:solidFill>
              <a:effectLst/>
            </a:endParaRPr>
          </a:p>
          <a:p>
            <a:pPr marL="637828" lvl="1" indent="-173953">
              <a:buFontTx/>
              <a:buChar char="-"/>
            </a:pPr>
            <a:r>
              <a:rPr lang="en-US" kern="1200" baseline="0" dirty="0" smtClean="0">
                <a:solidFill>
                  <a:schemeClr val="tx1"/>
                </a:solidFill>
                <a:effectLst/>
              </a:rPr>
              <a:t>50 </a:t>
            </a:r>
            <a:r>
              <a:rPr lang="hy-AM" kern="1200" baseline="0" dirty="0" smtClean="0">
                <a:solidFill>
                  <a:schemeClr val="tx1"/>
                </a:solidFill>
                <a:effectLst/>
              </a:rPr>
              <a:t>տարի առաջ Ադվենտիստները չէին գնա թատրոն, այդ խորհուրդի պատճառով:</a:t>
            </a:r>
            <a:endParaRPr lang="en-US" kern="1200" baseline="0" dirty="0" smtClean="0">
              <a:solidFill>
                <a:schemeClr val="tx1"/>
              </a:solidFill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38569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3953" indent="-173953">
              <a:buFontTx/>
              <a:buChar char="-"/>
            </a:pPr>
            <a:r>
              <a:rPr lang="hy-AM" kern="1200" baseline="0" dirty="0" smtClean="0">
                <a:solidFill>
                  <a:schemeClr val="tx1"/>
                </a:solidFill>
                <a:effectLst/>
              </a:rPr>
              <a:t>Այնուամենայնիվ, շատերը այսօր խախտում են այդ սկզբունքը, բայց պնդելով որ հետևում են այդ սկզբունքին, քանի որ կոնկրետ թատրոն չեն գնում:</a:t>
            </a:r>
            <a:endParaRPr lang="en-US" baseline="0" dirty="0" smtClean="0"/>
          </a:p>
          <a:p>
            <a:pPr marL="180628" lvl="0" indent="-173953">
              <a:buFontTx/>
              <a:buChar char="-"/>
            </a:pPr>
            <a:r>
              <a:rPr lang="hy-AM" baseline="0" dirty="0" smtClean="0"/>
              <a:t>Բայց նրանք հեռուստացույց են նայում և ինտերնետ օգտագործում կամ վիդեո խաղեր խաղում, և այլն:</a:t>
            </a:r>
            <a:endParaRPr lang="en-US" baseline="0" dirty="0" smtClean="0"/>
          </a:p>
          <a:p>
            <a:pPr marL="637828" lvl="1" indent="-173953">
              <a:buFontTx/>
              <a:buChar char="-"/>
            </a:pPr>
            <a:r>
              <a:rPr lang="hy-AM" baseline="0" dirty="0" smtClean="0"/>
              <a:t>Այնպես, որ պետք է ընդհանուր սկզբունքը հասկանալ, այլ ոչ թե ծայրահեղության մեջ ընկնել: Հարցը նրանում չէ թատրոն գնալ թե ոչ, այլ նրանում, որ որտեղ կեղտոտ բաներ են ցույց տալիս և դուք անկապ գումարներ եք ծախսում դրա վրա ապա դուք խախտում եք այս սկզբունքը և դա մեղք է արդեն: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38569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r>
              <a:rPr lang="hy-AM" baseline="0" dirty="0" smtClean="0"/>
              <a:t>Իհարկե, երբ մենք գիրք ենք կարդում անպայման չէ ամեն ինչ նայել ըստ այս կանոնների, այլ երբ անհասկանալի հարց է առաջանում, ապա նոր օգտագործեք այս կանոնները, ինչպես Էլեն Ուայթի գրությունների հետ կապված, այնպես էլ Աստվածաշնչի: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85654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hy-AM" dirty="0" smtClean="0"/>
              <a:t>Մենք</a:t>
            </a:r>
            <a:r>
              <a:rPr lang="hy-AM" baseline="0" dirty="0" smtClean="0"/>
              <a:t> այս մասում կնայենք, որոշ քննադատություններ, որոնք համարյա միշտ բերում են ընդեմ Ուայթի:</a:t>
            </a:r>
            <a:endParaRPr lang="en-US" dirty="0" smtClean="0"/>
          </a:p>
          <a:p>
            <a:pPr marL="637828" lvl="1" indent="-173953">
              <a:buFontTx/>
              <a:buChar char="-"/>
            </a:pPr>
            <a:r>
              <a:rPr lang="hy-AM" dirty="0" smtClean="0"/>
              <a:t>Մենք կտեսնենք թե ինչպես հեշտ է լուծել այդ հարցերը եթե նայենք ճիշտ լույսի տակ:</a:t>
            </a:r>
            <a:endParaRPr lang="en-US" baseline="0" dirty="0" smtClean="0"/>
          </a:p>
          <a:p>
            <a:pPr marL="173953" indent="-173953">
              <a:buFontTx/>
              <a:buChar char="-"/>
            </a:pPr>
            <a:r>
              <a:rPr lang="hy-AM" baseline="0" dirty="0" smtClean="0"/>
              <a:t>Մի բան լավ հիշեք, </a:t>
            </a:r>
            <a:endParaRPr lang="en-US" baseline="0" dirty="0" smtClean="0"/>
          </a:p>
          <a:p>
            <a:pPr marL="637828" lvl="1" indent="-173953">
              <a:buFontTx/>
              <a:buChar char="-"/>
            </a:pPr>
            <a:r>
              <a:rPr lang="hy-AM" baseline="0" dirty="0" smtClean="0"/>
              <a:t>Խորը ուսումնասիրեք</a:t>
            </a:r>
            <a:endParaRPr lang="en-US" baseline="0" dirty="0" smtClean="0"/>
          </a:p>
          <a:p>
            <a:pPr marL="637828" lvl="1" indent="-173953">
              <a:buFontTx/>
              <a:buChar char="-"/>
            </a:pPr>
            <a:r>
              <a:rPr lang="hy-AM" baseline="0" dirty="0" smtClean="0"/>
              <a:t>Եվ իհարկե նայեք չորս կանոնները դրա համար:</a:t>
            </a:r>
            <a:endParaRPr lang="en-US" baseline="0" dirty="0" smtClean="0"/>
          </a:p>
          <a:p>
            <a:pPr marL="173953" indent="-173953">
              <a:buFontTx/>
              <a:buChar char="-"/>
            </a:pPr>
            <a:r>
              <a:rPr lang="hy-AM" dirty="0" smtClean="0"/>
              <a:t>Հավատքը չի հիմնվում</a:t>
            </a:r>
            <a:r>
              <a:rPr lang="hy-AM" baseline="0" dirty="0" smtClean="0"/>
              <a:t> անտարբերության վրա, մենք պետք է ունենանք տրամաբանական հավատք: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12539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67974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hy-AM" dirty="0" smtClean="0"/>
              <a:t>Եկեք</a:t>
            </a:r>
            <a:r>
              <a:rPr lang="hy-AM" baseline="0" dirty="0" smtClean="0"/>
              <a:t> նայենք առաջին խնդրին՝</a:t>
            </a:r>
            <a:endParaRPr lang="en-US" dirty="0" smtClean="0"/>
          </a:p>
          <a:p>
            <a:pPr marL="173953" indent="-173953">
              <a:buFontTx/>
              <a:buChar char="-"/>
            </a:pPr>
            <a:r>
              <a:rPr lang="hy-AM" dirty="0" smtClean="0"/>
              <a:t>Էլեն Ուայթը մի տեսիլք է տեսնում, որտեղ այցելում է մի «աշխարհ,</a:t>
            </a:r>
            <a:r>
              <a:rPr lang="hy-AM" baseline="0" dirty="0" smtClean="0"/>
              <a:t> որը ուներ յոթը լուսին»</a:t>
            </a:r>
            <a:r>
              <a:rPr lang="en-US" baseline="0" dirty="0" smtClean="0"/>
              <a:t> [</a:t>
            </a:r>
            <a:r>
              <a:rPr lang="en-US" i="1" baseline="0" dirty="0" smtClean="0"/>
              <a:t>Early Writings</a:t>
            </a:r>
            <a:r>
              <a:rPr lang="en-US" i="0" baseline="0" dirty="0" smtClean="0"/>
              <a:t>, page 40]</a:t>
            </a:r>
          </a:p>
          <a:p>
            <a:pPr marL="173953" indent="-173953">
              <a:buFontTx/>
              <a:buChar char="-"/>
            </a:pPr>
            <a:r>
              <a:rPr lang="hy-AM" dirty="0" smtClean="0"/>
              <a:t>Այդ օրերում հայտնի</a:t>
            </a:r>
            <a:r>
              <a:rPr lang="hy-AM" baseline="0" dirty="0" smtClean="0"/>
              <a:t> էր այնքանը, որ Սատուրն մոլորակը ունի յոթը լուսին, դրա համար ոմանք մտածում էին, որ նա տեսել է Սատուրնը և Յուպիտերը:</a:t>
            </a:r>
            <a:endParaRPr lang="en-US" baseline="0" dirty="0" smtClean="0"/>
          </a:p>
          <a:p>
            <a:pPr marL="173953" indent="-173953">
              <a:buFontTx/>
              <a:buChar char="-"/>
            </a:pPr>
            <a:r>
              <a:rPr lang="hy-AM" baseline="0" dirty="0" smtClean="0"/>
              <a:t>Բայց այսօր հայտնաբերված է, որ Սատուրնը ունի ամենաքիչը 62 լուսին, իսկ Յուպիտերը՝ 66 լուսին</a:t>
            </a:r>
            <a:endParaRPr lang="en-US" baseline="0" dirty="0" smtClean="0"/>
          </a:p>
          <a:p>
            <a:pPr marL="173953" indent="-173953">
              <a:buFontTx/>
              <a:buChar char="-"/>
            </a:pPr>
            <a:r>
              <a:rPr lang="hy-AM" baseline="0" dirty="0" smtClean="0"/>
              <a:t>Եվ ոմանք սկսում են քննադատել Էլեն Ուայթին, որ նա սխալ է, քանի որ սխալ թիվ է տվել կապված այդ աշխարհի հետ:</a:t>
            </a:r>
            <a:endParaRPr lang="en-US" baseline="0" dirty="0" smtClean="0"/>
          </a:p>
          <a:p>
            <a:pPr marL="173953" indent="-173953">
              <a:buFontTx/>
              <a:buChar char="-"/>
            </a:pPr>
            <a:r>
              <a:rPr lang="hy-AM" baseline="0" dirty="0" smtClean="0"/>
              <a:t>Բայց արդյո՞ք նա սխալ էր:</a:t>
            </a:r>
            <a:endParaRPr lang="en-US" baseline="0" dirty="0" smtClean="0"/>
          </a:p>
          <a:p>
            <a:pPr marL="173953" indent="-173953">
              <a:buFontTx/>
              <a:buChar char="-"/>
            </a:pPr>
            <a:r>
              <a:rPr lang="hy-AM" baseline="0" dirty="0" smtClean="0"/>
              <a:t>Պատասխանը, ոչ, հիմնված երեք փաստի վրա՝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98668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98668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63875" lvl="1" indent="0">
              <a:buFontTx/>
              <a:buNone/>
            </a:pPr>
            <a:r>
              <a:rPr lang="hy-AM" baseline="0" dirty="0" smtClean="0"/>
              <a:t>Ջոզեֆ Բեյցը նավապետ էր և աստղաբան, ով կասկածում էր, որ Էլեն Ուայթի տեսիլքները Աստծուց են՝</a:t>
            </a:r>
            <a:endParaRPr lang="en-US" baseline="0" dirty="0" smtClean="0"/>
          </a:p>
          <a:p>
            <a:pPr marL="1101703" lvl="2" indent="-173953">
              <a:buFontTx/>
              <a:buChar char="-"/>
            </a:pPr>
            <a:r>
              <a:rPr lang="hy-AM" baseline="0" dirty="0" smtClean="0"/>
              <a:t>1840 ական թվականներին հայտնաբերված էր, որ Սատուրնը ուներ ընդամենը 7 լուսին</a:t>
            </a:r>
          </a:p>
          <a:p>
            <a:pPr marL="1101703" lvl="2" indent="-173953">
              <a:buFontTx/>
              <a:buChar char="-"/>
            </a:pPr>
            <a:r>
              <a:rPr lang="hy-AM" baseline="0" dirty="0" smtClean="0"/>
              <a:t>Եվ Բեյցին համոզելու համար Աստված տեսիլքում իրենց բացված լույսին համեմատ ուզում է օգնել մարդուն</a:t>
            </a:r>
          </a:p>
          <a:p>
            <a:pPr marL="1101703" lvl="2" indent="-173953">
              <a:buFontTx/>
              <a:buChar char="-"/>
            </a:pPr>
            <a:r>
              <a:rPr lang="hy-AM" baseline="0" dirty="0" smtClean="0"/>
              <a:t>Աստծո նպատակը չէր տալու աստղագիտական դասընթացներ, այլ օգնելու անհավատին կոփելու իր հավատը, ինչպես Ջոզեֆ Բեյցին:</a:t>
            </a:r>
          </a:p>
          <a:p>
            <a:pPr marL="1101703" lvl="2" indent="-173953">
              <a:buFontTx/>
              <a:buChar char="-"/>
            </a:pPr>
            <a:r>
              <a:rPr lang="hy-AM" baseline="0" dirty="0" smtClean="0"/>
              <a:t>Դրանից հետո Ջոզեֆ Բեյցը համոզվում է, քանի որ Ուայթը ընդհանրապես Աստղագիտությունից բան չգիտեր, բայց այդպիսի բան էր գրել</a:t>
            </a:r>
            <a:endParaRPr lang="en-US" baseline="0" dirty="0" smtClean="0"/>
          </a:p>
          <a:p>
            <a:pPr marL="1101703" lvl="2" indent="-173953">
              <a:buFontTx/>
              <a:buChar char="-"/>
            </a:pPr>
            <a:r>
              <a:rPr lang="hy-AM" baseline="0" dirty="0" smtClean="0"/>
              <a:t>Եթե նույնիսկ Աստված ցույց է տվել Սատուրնը, ապա Նա չի սխալվել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98668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defTabSz="927750">
              <a:buFontTx/>
              <a:buNone/>
              <a:defRPr/>
            </a:pPr>
            <a:r>
              <a:rPr lang="hy-AM" i="0" baseline="0" dirty="0" smtClean="0"/>
              <a:t>Մյուս դասը, որ կարող են սովորել այստեղից, այն ինչ մենք կարծում ենք, ոչ միշտ է Աստծո կարծիքը:</a:t>
            </a:r>
            <a:endParaRPr lang="en-US" baseline="0" dirty="0" smtClean="0"/>
          </a:p>
          <a:p>
            <a:pPr marL="637828" lvl="1" indent="-173953" defTabSz="927750">
              <a:buFontTx/>
              <a:buChar char="-"/>
              <a:defRPr/>
            </a:pPr>
            <a:r>
              <a:rPr lang="hy-AM" dirty="0" smtClean="0"/>
              <a:t>Մենք կարող ենք գիտական խորություններով չափել Էլեն Ուայթին և նրան սխալ հանել, բայց Աստծո նպատակը զորացնել մադրկանց հավատքը:</a:t>
            </a:r>
            <a:endParaRPr lang="en-US" dirty="0" smtClean="0"/>
          </a:p>
          <a:p>
            <a:pPr marL="0" indent="0" defTabSz="927750">
              <a:buFontTx/>
              <a:buNone/>
              <a:defRPr/>
            </a:pPr>
            <a:r>
              <a:rPr lang="hy-AM" dirty="0" smtClean="0"/>
              <a:t>Մենք</a:t>
            </a:r>
            <a:r>
              <a:rPr lang="hy-AM" baseline="0" dirty="0" smtClean="0"/>
              <a:t> չպետք է շուտափույթ արտահայտենք «սխալ» արտահայտությունը: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98668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hy-AM" dirty="0" smtClean="0"/>
              <a:t>Մյուս</a:t>
            </a:r>
            <a:r>
              <a:rPr lang="hy-AM" baseline="0" dirty="0" smtClean="0"/>
              <a:t> սխալը, որ ասում են կապված է պատմական փաստերի հետ:</a:t>
            </a:r>
          </a:p>
          <a:p>
            <a:pPr marL="0" indent="0">
              <a:buFontTx/>
              <a:buNone/>
            </a:pPr>
            <a:r>
              <a:rPr lang="en-US" baseline="0" dirty="0" smtClean="0"/>
              <a:t>1888</a:t>
            </a:r>
            <a:r>
              <a:rPr lang="hy-AM" baseline="0" dirty="0" smtClean="0"/>
              <a:t>թ.ի Մեծ Պայքար գրքի հրատարակության մեջ գրված է, որ Սբ. Բարդուղեմեոսյան սպանդի սկիզբը հայտարարվում է «մեծ տաճարի զանգակի» ազդանշանով: </a:t>
            </a:r>
            <a:endParaRPr lang="en-US" baseline="0" dirty="0" smtClean="0"/>
          </a:p>
          <a:p>
            <a:pPr marL="173953" indent="-173953">
              <a:buFontTx/>
              <a:buChar char="-"/>
            </a:pPr>
            <a:r>
              <a:rPr lang="hy-AM" baseline="0" dirty="0" smtClean="0"/>
              <a:t>Ոմանք ասացին, որ նա սխալվել է </a:t>
            </a:r>
            <a:endParaRPr lang="en-US" baseline="0" dirty="0" smtClean="0"/>
          </a:p>
          <a:p>
            <a:pPr marL="173953" indent="-173953">
              <a:buFontTx/>
              <a:buChar char="-"/>
            </a:pPr>
            <a:r>
              <a:rPr lang="hy-AM" baseline="0" dirty="0" smtClean="0"/>
              <a:t>1911թ.ի հրատարակչության մեջ այդ արտահայտությունը փոխվեց և գրվեց միայն «զանգ»</a:t>
            </a:r>
            <a:r>
              <a:rPr lang="en-US" baseline="0" dirty="0" smtClean="0"/>
              <a:t> [</a:t>
            </a:r>
            <a:r>
              <a:rPr lang="en-US" i="1" baseline="0" dirty="0" smtClean="0"/>
              <a:t>The Great Controversy</a:t>
            </a:r>
            <a:r>
              <a:rPr lang="en-US" i="0" baseline="0" dirty="0" smtClean="0"/>
              <a:t>, page 272]</a:t>
            </a:r>
          </a:p>
          <a:p>
            <a:pPr marL="173953" indent="-173953">
              <a:buFontTx/>
              <a:buChar char="-"/>
            </a:pPr>
            <a:r>
              <a:rPr lang="hy-AM" i="0" baseline="0" dirty="0" smtClean="0"/>
              <a:t>Արդյո՞ք Էլեն Ուայթը սխալ է գործել, արդյո՞ք նա սխալ մարգարե է</a:t>
            </a:r>
            <a:endParaRPr lang="en-US" i="0" baseline="0" dirty="0" smtClean="0"/>
          </a:p>
          <a:p>
            <a:pPr marL="173953" indent="-173953">
              <a:buFontTx/>
              <a:buChar char="-"/>
            </a:pPr>
            <a:r>
              <a:rPr lang="hy-AM" i="0" baseline="0" dirty="0" smtClean="0"/>
              <a:t>Կա երկու ճանապարհ լուծելու այդ հարցը</a:t>
            </a:r>
            <a:endParaRPr lang="en-US" i="0" baseline="0" dirty="0" smtClean="0"/>
          </a:p>
          <a:p>
            <a:pPr marL="637828" lvl="1" indent="-173953">
              <a:buFontTx/>
              <a:buChar char="-"/>
            </a:pPr>
            <a:r>
              <a:rPr lang="hy-AM" baseline="0" dirty="0" smtClean="0"/>
              <a:t>Առաջին հրատարակության մեջ հնարավոր է, որ այն ճիշտ է գրված եղել, քանի որ մինչև այժմ էլ պատմության մեջ դեռ պարզ չէ այն այդպես է թե՞ ոչ:</a:t>
            </a:r>
            <a:endParaRPr lang="en-US" baseline="0" dirty="0" smtClean="0"/>
          </a:p>
          <a:p>
            <a:pPr marL="1101703" lvl="2" indent="-173953">
              <a:buFontTx/>
              <a:buChar char="-"/>
            </a:pPr>
            <a:r>
              <a:rPr lang="hy-AM" baseline="0" dirty="0" smtClean="0"/>
              <a:t>Նա փոխեց այն մյուս հրատարակչության ժամանակ, այն պատճառով, քանի որ</a:t>
            </a:r>
            <a:endParaRPr lang="en-US" baseline="0" dirty="0" smtClean="0"/>
          </a:p>
          <a:p>
            <a:pPr marL="1565579" lvl="3" indent="-173953">
              <a:buFontTx/>
              <a:buChar char="-"/>
            </a:pPr>
            <a:r>
              <a:rPr lang="hy-AM" baseline="0" dirty="0" smtClean="0"/>
              <a:t>Դա նշանակություն չուներ</a:t>
            </a:r>
            <a:endParaRPr lang="en-US" baseline="0" dirty="0" smtClean="0"/>
          </a:p>
          <a:p>
            <a:pPr marL="1565579" lvl="3" indent="-173953">
              <a:buFontTx/>
              <a:buChar char="-"/>
            </a:pPr>
            <a:r>
              <a:rPr lang="hy-AM" baseline="0" dirty="0" smtClean="0"/>
              <a:t>Ուզում էր դատարկ վիճաբանություններից խուսափել</a:t>
            </a:r>
            <a:endParaRPr lang="en-US" baseline="0" dirty="0" smtClean="0"/>
          </a:p>
          <a:p>
            <a:pPr marL="637828" lvl="1" indent="-173953">
              <a:buFontTx/>
              <a:buChar char="-"/>
            </a:pPr>
            <a:r>
              <a:rPr lang="hy-AM" dirty="0" smtClean="0"/>
              <a:t>Մյուս</a:t>
            </a:r>
            <a:r>
              <a:rPr lang="hy-AM" baseline="0" dirty="0" smtClean="0"/>
              <a:t> կողմից, եթե նույնիսկ բնագիրը պատմականորեն այն ճիշտ չէր, այն խնդիր չէ, եթե մենք հասկանում ենք ներշնչվածության ոչ թե բառացի, այլ մտքի սկզբունքը: Ինչպես ասել ենք արդեն, Աստված թույլ է տվել մանրուք սխալներ, քանի որ դրանք ոչ մի էական նշանակություն չունեին:</a:t>
            </a:r>
          </a:p>
          <a:p>
            <a:pPr marL="637828" lvl="1" indent="-173953">
              <a:buFontTx/>
              <a:buChar char="-"/>
            </a:pPr>
            <a:r>
              <a:rPr lang="hy-AM" baseline="0" dirty="0" smtClean="0"/>
              <a:t>Ոչ մեկ այս մանրուքից փրկությունը չի կորցնի: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976806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hy-AM" baseline="0" dirty="0" smtClean="0"/>
              <a:t>Կան մարգարեություններ, որ պայմանակն են, իսկ կան որ ոչ:</a:t>
            </a:r>
            <a:endParaRPr lang="en-US" baseline="0" dirty="0" smtClean="0"/>
          </a:p>
          <a:p>
            <a:pPr marL="0" indent="0">
              <a:buFontTx/>
              <a:buNone/>
            </a:pPr>
            <a:r>
              <a:rPr lang="en-US" i="1" baseline="0" dirty="0" smtClean="0"/>
              <a:t>Early Writings</a:t>
            </a:r>
            <a:r>
              <a:rPr lang="en-US" i="0" baseline="0" dirty="0" smtClean="0"/>
              <a:t>, </a:t>
            </a:r>
            <a:r>
              <a:rPr lang="hy-AM" i="0" baseline="0" dirty="0" smtClean="0"/>
              <a:t>էջ </a:t>
            </a:r>
            <a:r>
              <a:rPr lang="en-US" i="0" baseline="0" dirty="0" smtClean="0"/>
              <a:t>75</a:t>
            </a:r>
            <a:r>
              <a:rPr lang="hy-AM" i="0" baseline="0" dirty="0" smtClean="0"/>
              <a:t>-ում՝</a:t>
            </a:r>
            <a:endParaRPr lang="en-US" i="0" baseline="0" dirty="0" smtClean="0"/>
          </a:p>
          <a:p>
            <a:pPr marL="637828" lvl="1" indent="-173953">
              <a:buFontTx/>
              <a:buChar char="-"/>
            </a:pPr>
            <a:r>
              <a:rPr lang="hy-AM" i="0" baseline="0" dirty="0" smtClean="0"/>
              <a:t>«Հին Երուսաղեմը երբեք չի վերակառուցվի»</a:t>
            </a:r>
            <a:endParaRPr lang="en-US" i="0" baseline="0" dirty="0" smtClean="0"/>
          </a:p>
          <a:p>
            <a:pPr marL="0" indent="0">
              <a:buFontTx/>
              <a:buNone/>
            </a:pPr>
            <a:r>
              <a:rPr lang="hy-AM" i="0" baseline="0" dirty="0" smtClean="0"/>
              <a:t>Առաջին հայացքից կարծես թե դա սխալ է, քանի որ Երուսաղեմը այսօր կա և մեծ քաղաք է, մոտ 1 միլիոն բնակչությամբ:</a:t>
            </a:r>
            <a:endParaRPr lang="en-US" i="0" baseline="0" dirty="0" smtClean="0"/>
          </a:p>
          <a:p>
            <a:pPr marL="173953" indent="-173953">
              <a:buFontTx/>
              <a:buChar char="-"/>
            </a:pPr>
            <a:r>
              <a:rPr lang="hy-AM" i="0" baseline="0" dirty="0" smtClean="0"/>
              <a:t>Այնուամենայնիվ կոնտեքստի ուսումնասիրման ժամանակ պարզ է դառնում դրա իմաստը:</a:t>
            </a:r>
            <a:endParaRPr lang="en-US" i="0" baseline="0" dirty="0" smtClean="0"/>
          </a:p>
          <a:p>
            <a:pPr marL="173953" indent="-173953">
              <a:buFontTx/>
              <a:buChar char="-"/>
            </a:pPr>
            <a:r>
              <a:rPr lang="hy-AM" i="0" baseline="0" dirty="0" smtClean="0"/>
              <a:t>Հրեաները և շատերը հավատում են, որ</a:t>
            </a:r>
            <a:endParaRPr lang="en-US" i="0" baseline="0" dirty="0" smtClean="0"/>
          </a:p>
          <a:p>
            <a:pPr marL="637828" lvl="1" indent="-173953">
              <a:buFontTx/>
              <a:buChar char="-"/>
            </a:pPr>
            <a:r>
              <a:rPr lang="hy-AM" i="0" baseline="0" dirty="0" smtClean="0"/>
              <a:t>Բառացի հրեաները դիմավորելու են Փրկչին Պաղեստինում:</a:t>
            </a:r>
            <a:endParaRPr lang="en-US" i="0" baseline="0" dirty="0" smtClean="0"/>
          </a:p>
          <a:p>
            <a:pPr marL="637828" lvl="1" indent="-173953">
              <a:buFontTx/>
              <a:buChar char="-"/>
            </a:pPr>
            <a:r>
              <a:rPr lang="hy-AM" i="0" baseline="0" dirty="0" smtClean="0"/>
              <a:t>Երուսաղեմը այնուհետև դառնալու է Քրիստոսի մայրաքաղաքը հազարամյակի ժամանակ:</a:t>
            </a:r>
            <a:endParaRPr lang="en-US" i="0" baseline="0" dirty="0" smtClean="0"/>
          </a:p>
          <a:p>
            <a:pPr marL="637828" lvl="1" indent="-173953">
              <a:buFontTx/>
              <a:buChar char="-"/>
            </a:pPr>
            <a:r>
              <a:rPr lang="hy-AM" i="0" baseline="0" dirty="0" smtClean="0"/>
              <a:t>Հին Կտակարանի մարգարեությունների մեջ էին դա տեսնում նաև:</a:t>
            </a:r>
            <a:endParaRPr lang="en-US" i="0" baseline="0" dirty="0" smtClean="0"/>
          </a:p>
          <a:p>
            <a:pPr marL="173953" indent="-173953">
              <a:buFontTx/>
              <a:buChar char="-"/>
            </a:pPr>
            <a:r>
              <a:rPr lang="hy-AM" i="0" baseline="0" dirty="0" smtClean="0"/>
              <a:t>Սկզբունքը այս մարգարեության կայանում է հետևյալում՝</a:t>
            </a:r>
          </a:p>
          <a:p>
            <a:pPr marL="173953" indent="-173953">
              <a:buFontTx/>
              <a:buChar char="-"/>
            </a:pPr>
            <a:r>
              <a:rPr lang="hy-AM" i="0" baseline="0" dirty="0" smtClean="0"/>
              <a:t>Ֆիզիկական Երուսաղեմը երբեք չի վերականգնվի որպես հոգևոր կենտրոն </a:t>
            </a:r>
          </a:p>
          <a:p>
            <a:pPr marL="173953" indent="-173953">
              <a:buFontTx/>
              <a:buChar char="-"/>
            </a:pPr>
            <a:r>
              <a:rPr lang="hy-AM" i="0" baseline="0" dirty="0" smtClean="0"/>
              <a:t>Նա չէր խոսում Երուսաղեմի քաղաքական վերականգման մասին:</a:t>
            </a:r>
          </a:p>
          <a:p>
            <a:pPr marL="637828" lvl="1" indent="-173953">
              <a:buFontTx/>
              <a:buChar char="-"/>
            </a:pPr>
            <a:r>
              <a:rPr lang="hy-AM" i="0" baseline="0" dirty="0" smtClean="0"/>
              <a:t>Այնպես որ հարցը լուծվում է , երբ նայում ենք ճիշտ լույսի տակ:</a:t>
            </a:r>
            <a:endParaRPr lang="en-US" i="0" baseline="0" dirty="0" smtClean="0"/>
          </a:p>
          <a:p>
            <a:pPr marL="0" indent="0">
              <a:buFontTx/>
              <a:buNone/>
            </a:pPr>
            <a:r>
              <a:rPr lang="hy-AM" i="0" baseline="0" dirty="0" smtClean="0"/>
              <a:t>Քննադատների սիրելի ձևը հանել կոնտեքստից մի արտահայտություն և ասել որ սխալ է:</a:t>
            </a:r>
            <a:endParaRPr lang="en-US" i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80952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hy-AM" dirty="0" smtClean="0"/>
              <a:t>Սա ընդամենը մի քանի փոքրիկ օրինակներ էին, թե ինչպե՞ս լուծել խնդիրները ճիշտ</a:t>
            </a:r>
            <a:r>
              <a:rPr lang="hy-AM" baseline="0" dirty="0" smtClean="0"/>
              <a:t> լույսի ներքո:</a:t>
            </a:r>
            <a:endParaRPr lang="en-US" baseline="0" dirty="0" smtClean="0"/>
          </a:p>
          <a:p>
            <a:pPr marL="173953" indent="-173953">
              <a:buFontTx/>
              <a:buChar char="-"/>
            </a:pPr>
            <a:r>
              <a:rPr lang="hy-AM" baseline="0" dirty="0" smtClean="0"/>
              <a:t>Եթե ձեզ պետք է օգնություն այս կամ այն հարցի շուրջը, ապա առաջարկում եմ ձեզ տարբեր եղանակներ՝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125397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hy-AM" baseline="0" dirty="0" smtClean="0"/>
              <a:t>Առաջինը</a:t>
            </a:r>
            <a:r>
              <a:rPr lang="en-US" baseline="0" dirty="0" smtClean="0"/>
              <a:t> – egwwritings.org.</a:t>
            </a:r>
          </a:p>
          <a:p>
            <a:pPr marL="637828" lvl="1" indent="-173953">
              <a:buFontTx/>
              <a:buChar char="-"/>
            </a:pPr>
            <a:r>
              <a:rPr lang="hy-AM" baseline="0" dirty="0" smtClean="0"/>
              <a:t>Այս կայքը ընդգրկում է Էլեն Ուայթի բոլոր թողարկված գրությունները, որոնք կօգնեն ձեզ անձնական ուսումնասիրությունների մեջ:</a:t>
            </a:r>
            <a:endParaRPr lang="en-US" baseline="0" dirty="0" smtClean="0"/>
          </a:p>
          <a:p>
            <a:pPr marL="0" indent="0">
              <a:buFontTx/>
              <a:buNone/>
            </a:pPr>
            <a:r>
              <a:rPr lang="hy-AM" baseline="0" dirty="0" smtClean="0"/>
              <a:t> - </a:t>
            </a:r>
            <a:r>
              <a:rPr lang="en-US" baseline="0" dirty="0" smtClean="0"/>
              <a:t> ellenwhite.org.</a:t>
            </a:r>
          </a:p>
          <a:p>
            <a:pPr marL="637828" lvl="1" indent="-173953">
              <a:buFontTx/>
              <a:buChar char="-"/>
            </a:pPr>
            <a:r>
              <a:rPr lang="hy-AM" baseline="0" dirty="0" smtClean="0"/>
              <a:t>սեղմեք</a:t>
            </a:r>
            <a:r>
              <a:rPr lang="en-US" baseline="0" dirty="0" smtClean="0"/>
              <a:t> ‘Issues &amp; Answers’ </a:t>
            </a:r>
            <a:r>
              <a:rPr lang="hy-AM" baseline="0" dirty="0" smtClean="0"/>
              <a:t>մասը և այնտեղ կգտնեք ամենահայտնի խնդիրների պատասխանները:</a:t>
            </a:r>
            <a:endParaRPr lang="en-US" baseline="0" dirty="0" smtClean="0"/>
          </a:p>
          <a:p>
            <a:pPr marL="173953" indent="-173953">
              <a:buFontTx/>
              <a:buChar char="-"/>
            </a:pPr>
            <a:r>
              <a:rPr lang="en-US" baseline="0" dirty="0" smtClean="0"/>
              <a:t>drc.whiteestate.org </a:t>
            </a:r>
            <a:r>
              <a:rPr lang="hy-AM" baseline="0" dirty="0" smtClean="0"/>
              <a:t>այստեղ դուք կգտնեք տարիների ընթացքում մարդկանց կողմից տրված տարբեր հարցերի պատասխանները</a:t>
            </a:r>
            <a:endParaRPr lang="en-US" baseline="0" dirty="0" smtClean="0"/>
          </a:p>
          <a:p>
            <a:pPr marL="173953" indent="-173953">
              <a:buFontTx/>
              <a:buChar char="-"/>
            </a:pPr>
            <a:r>
              <a:rPr lang="hy-AM" baseline="0" dirty="0" smtClean="0"/>
              <a:t>Եթե դրանք ձեզ չեն բավարարում, ապա ինքներդ կարող եք հարց ուղել Ուայթի Կոմիտեին - </a:t>
            </a:r>
            <a:r>
              <a:rPr lang="en-US" baseline="0" dirty="0" smtClean="0"/>
              <a:t>ellenwhite.org.</a:t>
            </a:r>
            <a:endParaRPr lang="hy-AM" baseline="0" dirty="0" smtClean="0"/>
          </a:p>
          <a:p>
            <a:pPr marL="0" indent="0">
              <a:buFontTx/>
              <a:buNone/>
            </a:pPr>
            <a:r>
              <a:rPr lang="hy-AM" baseline="0" dirty="0" smtClean="0"/>
              <a:t>Երկրորդը – Հայաստանի Միավորումում շուտով կբացվի Էլեն Ուայթի ժառանգության կոմիտե, որտեղ կարող եք հղել ձեր հարցերը և ստանալ տարբեր մասնագետների միահամուռ ուսումնասիրության արդյունքում ստացված պատասխանները կոնկրետ ձեր հարցերին:</a:t>
            </a:r>
          </a:p>
          <a:p>
            <a:pPr marL="0" indent="0">
              <a:buFontTx/>
              <a:buNone/>
            </a:pPr>
            <a:r>
              <a:rPr lang="hy-AM" baseline="0" dirty="0" smtClean="0"/>
              <a:t>Երրորդը – կարող եք անձամբ ինձ դիմել, և իմ հնարավորությունների սահամաններում կփորձեմ օգնել ձեզ</a:t>
            </a:r>
          </a:p>
          <a:p>
            <a:pPr marL="0" indent="0">
              <a:buFontTx/>
              <a:buNone/>
            </a:pPr>
            <a:r>
              <a:rPr lang="hy-AM" baseline="0" dirty="0" smtClean="0"/>
              <a:t>Իմ հասցեն </a:t>
            </a:r>
            <a:r>
              <a:rPr lang="en-US" baseline="0" dirty="0" smtClean="0"/>
              <a:t>– mr.gabrielyan@yahoo.com</a:t>
            </a:r>
          </a:p>
          <a:p>
            <a:pPr marL="0" indent="0">
              <a:buFontTx/>
              <a:buNone/>
            </a:pPr>
            <a:r>
              <a:rPr lang="en-US" baseline="0" dirty="0" smtClean="0"/>
              <a:t>Skype – </a:t>
            </a:r>
            <a:r>
              <a:rPr lang="en-US" baseline="0" dirty="0" err="1" smtClean="0"/>
              <a:t>zav.Gabriel</a:t>
            </a:r>
            <a:endParaRPr lang="en-US" baseline="0" dirty="0" smtClean="0"/>
          </a:p>
          <a:p>
            <a:pPr marL="0" indent="0">
              <a:buFontTx/>
              <a:buNone/>
            </a:pPr>
            <a:r>
              <a:rPr lang="hy-AM" baseline="0" dirty="0" smtClean="0"/>
              <a:t>Կա ևս մեկ տարբերակ, ինքներդ անհիմն եզրակացության գաք, կամ հարցնենք տարբեր մարդկանց, ովքեր ունեն ծայրահեղ մտքեր և ստանալ սխալ պատասխան, և նորից գալ սխալ եզրահանգման: Այս մեկը լավ տարբերակ չէ, այդպես չի կարելի վարվել: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125397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y-AM" dirty="0" smtClean="0"/>
              <a:t>Այստեղ կարող եք պատմել ձեր անձնական փորձի</a:t>
            </a:r>
            <a:r>
              <a:rPr lang="hy-AM" baseline="0" dirty="0" smtClean="0"/>
              <a:t> մասին՝ վկայելով սեմինարի մասնակիցներին կարդալ և անձնապես ուսումնասիրել Ուայթի գրությունները և Ասվածաշունչը</a:t>
            </a:r>
            <a:endParaRPr lang="en-US" dirty="0" smtClean="0"/>
          </a:p>
          <a:p>
            <a:pPr marL="171450" indent="-171450">
              <a:buFontTx/>
              <a:buChar char="-"/>
            </a:pPr>
            <a:r>
              <a:rPr lang="hy-AM" dirty="0" smtClean="0"/>
              <a:t>Աստված</a:t>
            </a:r>
            <a:r>
              <a:rPr lang="hy-AM" baseline="0" dirty="0" smtClean="0"/>
              <a:t> չի ուզում, որ ինչ որ մի բան կամ ինչ որ մեկը բաժանի ձեզ Իրենից:</a:t>
            </a:r>
            <a:endParaRPr lang="en-US" baseline="0" dirty="0" smtClean="0"/>
          </a:p>
          <a:p>
            <a:pPr marL="171450" indent="-171450">
              <a:buFontTx/>
              <a:buChar char="-"/>
            </a:pPr>
            <a:r>
              <a:rPr lang="hy-AM" baseline="0" dirty="0" smtClean="0"/>
              <a:t>Ինչպես կան ճշմարիտ մարգարեներ, կան նաև սուտ մարգարեներ և փիլիսոփաներ: Ամեն մեկին պետք չէ լսել:</a:t>
            </a:r>
            <a:endParaRPr lang="en-US" baseline="0" dirty="0" smtClean="0"/>
          </a:p>
          <a:p>
            <a:pPr marL="171450" lvl="0" indent="-171450">
              <a:buFontTx/>
              <a:buChar char="-"/>
            </a:pPr>
            <a:r>
              <a:rPr lang="hy-AM" baseline="0" dirty="0" smtClean="0"/>
              <a:t>Աստծո Խոսքը մեզ օգնում է տարբերակել ճշմարիտը ստից:</a:t>
            </a:r>
            <a:endParaRPr lang="en-US" baseline="0" dirty="0" smtClean="0"/>
          </a:p>
          <a:p>
            <a:pPr marL="171450" lvl="0" indent="-171450">
              <a:buFontTx/>
              <a:buChar char="-"/>
            </a:pPr>
            <a:r>
              <a:rPr lang="hy-AM" baseline="0" dirty="0" smtClean="0"/>
              <a:t>Դուք կարող եք վստահել Աստվածաշնչին, քանի որ Աստված Ինքն է պահպանել Իր գրությունները</a:t>
            </a:r>
            <a:endParaRPr lang="en-US" baseline="0" dirty="0" smtClean="0"/>
          </a:p>
          <a:p>
            <a:pPr marL="171450" lvl="0" indent="-171450">
              <a:buFontTx/>
              <a:buChar char="-"/>
            </a:pPr>
            <a:r>
              <a:rPr lang="hy-AM" baseline="0" dirty="0" smtClean="0"/>
              <a:t>Մարգարեների լուրերը Հիսուս Քրիստոսի ցանկությունն է փրկելու մեզ:</a:t>
            </a:r>
            <a:endParaRPr lang="en-US" baseline="0" dirty="0" smtClean="0"/>
          </a:p>
          <a:p>
            <a:pPr marL="171450" lvl="0" indent="-171450">
              <a:buFontTx/>
              <a:buChar char="-"/>
            </a:pPr>
            <a:r>
              <a:rPr lang="hy-AM" baseline="0" dirty="0" smtClean="0"/>
              <a:t>Հիսուսի մահը մեզ համար տալիս է մեզ համոզմունք Աստծո Խոսքի և Նրա մարգարեների մեջ: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242244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hy-AM" baseline="0" dirty="0" smtClean="0"/>
              <a:t>Աստված Ուայթին տվել է երազներ և տեսիլքներ, որպեսզի նրա միջոցով մեր սրտերին լուր ուղարկի, ինչպես դա արել է աստվածաշնչյան մարգարեների միջոցով:</a:t>
            </a:r>
            <a:endParaRPr lang="en-US" baseline="0" dirty="0" smtClean="0"/>
          </a:p>
          <a:p>
            <a:pPr marL="171450" lvl="0" indent="-171450">
              <a:buFontTx/>
              <a:buChar char="-"/>
            </a:pPr>
            <a:r>
              <a:rPr lang="hy-AM" baseline="0" dirty="0" smtClean="0"/>
              <a:t>Աստված է միայն անսխալական և ինչպես Աստվածաշնչյան մարգարեները, այնպես էլ Էլեն Ուայթը ցույց են տալիս մեզ Հիսուսին, որպես մեր փրկության աղբյուր:</a:t>
            </a:r>
            <a:endParaRPr lang="en-US" baseline="0" dirty="0" smtClean="0"/>
          </a:p>
          <a:p>
            <a:pPr marL="171450" lvl="0" indent="-171450">
              <a:buFontTx/>
              <a:buChar char="-"/>
            </a:pPr>
            <a:r>
              <a:rPr lang="hy-AM" baseline="0" dirty="0" smtClean="0"/>
              <a:t>Աստծո մարգարեները օգնում են մեզ պատրաստվելու Հիսուսի երկրորդ գալստին:</a:t>
            </a:r>
          </a:p>
          <a:p>
            <a:pPr marL="171450" lvl="0" indent="-171450">
              <a:buFontTx/>
              <a:buChar char="-"/>
            </a:pPr>
            <a:r>
              <a:rPr lang="hy-AM" baseline="0" dirty="0" smtClean="0"/>
              <a:t>Ապա ինչու՞ թույլ չտալ Աստծո մարգարեների խոսքերը ուղղորդեն մեզ դեպի Հիսուսը և պատրաստեն մեզ այդ մեծ օրվան: ԱՄԵՆ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242244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9051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136077" y="718782"/>
            <a:ext cx="5550724" cy="420522"/>
          </a:xfrm>
        </p:spPr>
        <p:txBody>
          <a:bodyPr lIns="0" tIns="0" rIns="0" bIns="0" anchor="ctr">
            <a:normAutofit/>
          </a:bodyPr>
          <a:lstStyle>
            <a:lvl1pPr marL="0" indent="0" algn="r">
              <a:buNone/>
              <a:defRPr sz="2800" spc="-150" baseline="0"/>
            </a:lvl1pPr>
          </a:lstStyle>
          <a:p>
            <a:pPr lvl="0"/>
            <a:r>
              <a:rPr lang="en-US" dirty="0" smtClean="0"/>
              <a:t>Enter Title</a:t>
            </a:r>
            <a:endParaRPr lang="en-US" dirty="0"/>
          </a:p>
        </p:txBody>
      </p:sp>
      <p:sp>
        <p:nvSpPr>
          <p:cNvPr id="19" name="TextBox 18"/>
          <p:cNvSpPr txBox="1"/>
          <p:nvPr userDrawn="1"/>
        </p:nvSpPr>
        <p:spPr>
          <a:xfrm>
            <a:off x="762001" y="806640"/>
            <a:ext cx="2819401" cy="2286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n-US" sz="1600" spc="-100" baseline="0" dirty="0" smtClean="0">
                <a:latin typeface="Kalinga" pitchFamily="34" charset="0"/>
                <a:cs typeface="Kalinga" pitchFamily="34" charset="0"/>
              </a:rPr>
              <a:t>How to Read Ellen White</a:t>
            </a:r>
            <a:br>
              <a:rPr lang="en-US" sz="1600" spc="-100" baseline="0" dirty="0" smtClean="0">
                <a:latin typeface="Kalinga" pitchFamily="34" charset="0"/>
                <a:cs typeface="Kalinga" pitchFamily="34" charset="0"/>
              </a:rPr>
            </a:br>
            <a:r>
              <a:rPr lang="en-US" sz="1600" spc="-100" baseline="0" dirty="0" smtClean="0">
                <a:latin typeface="Kalinga" pitchFamily="34" charset="0"/>
                <a:cs typeface="Kalinga" pitchFamily="34" charset="0"/>
              </a:rPr>
              <a:t>in the 21</a:t>
            </a:r>
            <a:r>
              <a:rPr lang="en-US" sz="1600" spc="-100" baseline="30000" dirty="0" smtClean="0">
                <a:latin typeface="Kalinga" pitchFamily="34" charset="0"/>
                <a:cs typeface="Kalinga" pitchFamily="34" charset="0"/>
              </a:rPr>
              <a:t>st</a:t>
            </a:r>
            <a:r>
              <a:rPr lang="en-US" sz="1600" spc="-100" baseline="0" dirty="0" smtClean="0">
                <a:latin typeface="Kalinga" pitchFamily="34" charset="0"/>
                <a:cs typeface="Kalinga" pitchFamily="34" charset="0"/>
              </a:rPr>
              <a:t> Century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4" hasCustomPrompt="1"/>
          </p:nvPr>
        </p:nvSpPr>
        <p:spPr>
          <a:xfrm>
            <a:off x="76202" y="84314"/>
            <a:ext cx="8991600" cy="11430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200" spc="-5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de-DE" dirty="0" smtClean="0"/>
              <a:t>Navigation</a:t>
            </a:r>
            <a:endParaRPr lang="en-US" dirty="0"/>
          </a:p>
        </p:txBody>
      </p:sp>
      <p:sp>
        <p:nvSpPr>
          <p:cNvPr id="25" name="Rectangle 24"/>
          <p:cNvSpPr/>
          <p:nvPr userDrawn="1"/>
        </p:nvSpPr>
        <p:spPr>
          <a:xfrm>
            <a:off x="304802" y="666750"/>
            <a:ext cx="381000" cy="4238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5835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eft,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136076" y="718782"/>
            <a:ext cx="5550724" cy="420522"/>
          </a:xfrm>
        </p:spPr>
        <p:txBody>
          <a:bodyPr lIns="0" tIns="0" rIns="0" bIns="0" anchor="ctr">
            <a:normAutofit/>
          </a:bodyPr>
          <a:lstStyle>
            <a:lvl1pPr marL="0" indent="0" algn="r">
              <a:buNone/>
              <a:defRPr sz="2800" spc="-150" baseline="0"/>
            </a:lvl1pPr>
          </a:lstStyle>
          <a:p>
            <a:pPr lvl="0"/>
            <a:r>
              <a:rPr lang="en-US" dirty="0" smtClean="0"/>
              <a:t>Enter Title</a:t>
            </a:r>
            <a:endParaRPr lang="en-US" dirty="0"/>
          </a:p>
        </p:txBody>
      </p:sp>
      <p:sp>
        <p:nvSpPr>
          <p:cNvPr id="19" name="TextBox 18"/>
          <p:cNvSpPr txBox="1"/>
          <p:nvPr userDrawn="1"/>
        </p:nvSpPr>
        <p:spPr>
          <a:xfrm>
            <a:off x="762001" y="806640"/>
            <a:ext cx="2819401" cy="2286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n-US" sz="1600" spc="-100" baseline="0" dirty="0" smtClean="0">
                <a:latin typeface="Kalinga" pitchFamily="34" charset="0"/>
                <a:cs typeface="Kalinga" pitchFamily="34" charset="0"/>
              </a:rPr>
              <a:t>How to Read Ellen White</a:t>
            </a:r>
            <a:br>
              <a:rPr lang="en-US" sz="1600" spc="-100" baseline="0" dirty="0" smtClean="0">
                <a:latin typeface="Kalinga" pitchFamily="34" charset="0"/>
                <a:cs typeface="Kalinga" pitchFamily="34" charset="0"/>
              </a:rPr>
            </a:br>
            <a:r>
              <a:rPr lang="en-US" sz="1600" spc="-100" baseline="0" dirty="0" smtClean="0">
                <a:latin typeface="Kalinga" pitchFamily="34" charset="0"/>
                <a:cs typeface="Kalinga" pitchFamily="34" charset="0"/>
              </a:rPr>
              <a:t>in the 21</a:t>
            </a:r>
            <a:r>
              <a:rPr lang="en-US" sz="1600" spc="-100" baseline="30000" dirty="0" smtClean="0">
                <a:latin typeface="Kalinga" pitchFamily="34" charset="0"/>
                <a:cs typeface="Kalinga" pitchFamily="34" charset="0"/>
              </a:rPr>
              <a:t>st</a:t>
            </a:r>
            <a:r>
              <a:rPr lang="en-US" sz="1600" spc="-100" baseline="0" dirty="0" smtClean="0">
                <a:latin typeface="Kalinga" pitchFamily="34" charset="0"/>
                <a:cs typeface="Kalinga" pitchFamily="34" charset="0"/>
              </a:rPr>
              <a:t> Century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4" hasCustomPrompt="1"/>
          </p:nvPr>
        </p:nvSpPr>
        <p:spPr>
          <a:xfrm>
            <a:off x="76202" y="84314"/>
            <a:ext cx="8991600" cy="11430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200" spc="-5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de-DE" dirty="0" smtClean="0"/>
              <a:t>Navigation</a:t>
            </a:r>
            <a:endParaRPr lang="en-US" dirty="0"/>
          </a:p>
        </p:txBody>
      </p:sp>
      <p:sp>
        <p:nvSpPr>
          <p:cNvPr id="25" name="Rectangle 24"/>
          <p:cNvSpPr/>
          <p:nvPr userDrawn="1"/>
        </p:nvSpPr>
        <p:spPr>
          <a:xfrm>
            <a:off x="304802" y="666750"/>
            <a:ext cx="381000" cy="4238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257800" y="1428750"/>
            <a:ext cx="3429000" cy="3115954"/>
          </a:xfrm>
          <a:noFill/>
          <a:ln w="254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lang="de-DE" dirty="0" smtClean="0"/>
              <a:t>Image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874644" y="1428750"/>
            <a:ext cx="4078356" cy="3124200"/>
          </a:xfrm>
        </p:spPr>
        <p:txBody>
          <a:bodyPr lIns="0" tIns="0" rIns="0" bIns="0">
            <a:noAutofit/>
          </a:bodyPr>
          <a:lstStyle>
            <a:lvl1pPr marL="0" indent="0" algn="l">
              <a:spcBef>
                <a:spcPts val="1200"/>
              </a:spcBef>
              <a:buNone/>
              <a:defRPr sz="2000" b="1" spc="-7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de-DE" dirty="0" smtClean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7017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right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136076" y="718782"/>
            <a:ext cx="5550724" cy="420522"/>
          </a:xfrm>
        </p:spPr>
        <p:txBody>
          <a:bodyPr lIns="0" tIns="0" rIns="0" bIns="0" anchor="ctr">
            <a:normAutofit/>
          </a:bodyPr>
          <a:lstStyle>
            <a:lvl1pPr marL="0" indent="0" algn="r">
              <a:buNone/>
              <a:defRPr sz="2800" spc="-150" baseline="0"/>
            </a:lvl1pPr>
          </a:lstStyle>
          <a:p>
            <a:pPr lvl="0"/>
            <a:r>
              <a:rPr lang="en-US" dirty="0" smtClean="0"/>
              <a:t>Enter Title</a:t>
            </a:r>
            <a:endParaRPr lang="en-US" dirty="0"/>
          </a:p>
        </p:txBody>
      </p:sp>
      <p:sp>
        <p:nvSpPr>
          <p:cNvPr id="19" name="TextBox 18"/>
          <p:cNvSpPr txBox="1"/>
          <p:nvPr userDrawn="1"/>
        </p:nvSpPr>
        <p:spPr>
          <a:xfrm>
            <a:off x="762001" y="806640"/>
            <a:ext cx="2819401" cy="2286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n-US" sz="1600" spc="-100" baseline="0" dirty="0" smtClean="0">
                <a:latin typeface="Kalinga" pitchFamily="34" charset="0"/>
                <a:cs typeface="Kalinga" pitchFamily="34" charset="0"/>
              </a:rPr>
              <a:t>How to Read Ellen White</a:t>
            </a:r>
            <a:br>
              <a:rPr lang="en-US" sz="1600" spc="-100" baseline="0" dirty="0" smtClean="0">
                <a:latin typeface="Kalinga" pitchFamily="34" charset="0"/>
                <a:cs typeface="Kalinga" pitchFamily="34" charset="0"/>
              </a:rPr>
            </a:br>
            <a:r>
              <a:rPr lang="en-US" sz="1600" spc="-100" baseline="0" dirty="0" smtClean="0">
                <a:latin typeface="Kalinga" pitchFamily="34" charset="0"/>
                <a:cs typeface="Kalinga" pitchFamily="34" charset="0"/>
              </a:rPr>
              <a:t>in the 21</a:t>
            </a:r>
            <a:r>
              <a:rPr lang="en-US" sz="1600" spc="-100" baseline="30000" dirty="0" smtClean="0">
                <a:latin typeface="Kalinga" pitchFamily="34" charset="0"/>
                <a:cs typeface="Kalinga" pitchFamily="34" charset="0"/>
              </a:rPr>
              <a:t>st</a:t>
            </a:r>
            <a:r>
              <a:rPr lang="en-US" sz="1600" spc="-100" baseline="0" dirty="0" smtClean="0">
                <a:latin typeface="Kalinga" pitchFamily="34" charset="0"/>
                <a:cs typeface="Kalinga" pitchFamily="34" charset="0"/>
              </a:rPr>
              <a:t> Century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4" hasCustomPrompt="1"/>
          </p:nvPr>
        </p:nvSpPr>
        <p:spPr>
          <a:xfrm>
            <a:off x="76202" y="84314"/>
            <a:ext cx="8991600" cy="114300"/>
          </a:xfrm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sz="1200" spc="-5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de-DE" dirty="0" smtClean="0"/>
              <a:t>Navigation</a:t>
            </a:r>
            <a:endParaRPr lang="en-US" dirty="0"/>
          </a:p>
        </p:txBody>
      </p:sp>
      <p:sp>
        <p:nvSpPr>
          <p:cNvPr id="25" name="Rectangle 24"/>
          <p:cNvSpPr/>
          <p:nvPr userDrawn="1"/>
        </p:nvSpPr>
        <p:spPr>
          <a:xfrm>
            <a:off x="304802" y="666750"/>
            <a:ext cx="381000" cy="4238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4622092" y="1428750"/>
            <a:ext cx="4078356" cy="3124200"/>
          </a:xfrm>
        </p:spPr>
        <p:txBody>
          <a:bodyPr lIns="0" tIns="0" rIns="0" bIns="0">
            <a:noAutofit/>
          </a:bodyPr>
          <a:lstStyle>
            <a:lvl1pPr marL="0" indent="0" algn="l">
              <a:spcBef>
                <a:spcPts val="1200"/>
              </a:spcBef>
              <a:buNone/>
              <a:defRPr sz="2000" b="1" spc="-7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de-DE" dirty="0" smtClean="0"/>
              <a:t>Text</a:t>
            </a:r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893928" y="1428750"/>
            <a:ext cx="3429000" cy="3115954"/>
          </a:xfrm>
          <a:noFill/>
          <a:ln w="254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lang="de-DE" dirty="0" smtClean="0"/>
              <a:t>Image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180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ble; Quotation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136076" y="718782"/>
            <a:ext cx="5550724" cy="420522"/>
          </a:xfrm>
        </p:spPr>
        <p:txBody>
          <a:bodyPr lIns="0" tIns="0" rIns="0" bIns="0" anchor="ctr">
            <a:normAutofit/>
          </a:bodyPr>
          <a:lstStyle>
            <a:lvl1pPr marL="0" indent="0" algn="r">
              <a:buNone/>
              <a:defRPr sz="2800" spc="-150" baseline="0"/>
            </a:lvl1pPr>
          </a:lstStyle>
          <a:p>
            <a:pPr lvl="0"/>
            <a:r>
              <a:rPr lang="en-US" dirty="0" smtClean="0"/>
              <a:t>Enter Title</a:t>
            </a:r>
            <a:endParaRPr lang="en-US" dirty="0"/>
          </a:p>
        </p:txBody>
      </p:sp>
      <p:sp>
        <p:nvSpPr>
          <p:cNvPr id="19" name="TextBox 18"/>
          <p:cNvSpPr txBox="1"/>
          <p:nvPr userDrawn="1"/>
        </p:nvSpPr>
        <p:spPr>
          <a:xfrm>
            <a:off x="762001" y="806640"/>
            <a:ext cx="2819401" cy="2286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n-US" sz="1600" spc="-100" baseline="0" dirty="0" smtClean="0">
                <a:latin typeface="Kalinga" pitchFamily="34" charset="0"/>
                <a:cs typeface="Kalinga" pitchFamily="34" charset="0"/>
              </a:rPr>
              <a:t>How to Read Ellen White</a:t>
            </a:r>
            <a:br>
              <a:rPr lang="en-US" sz="1600" spc="-100" baseline="0" dirty="0" smtClean="0">
                <a:latin typeface="Kalinga" pitchFamily="34" charset="0"/>
                <a:cs typeface="Kalinga" pitchFamily="34" charset="0"/>
              </a:rPr>
            </a:br>
            <a:r>
              <a:rPr lang="en-US" sz="1600" spc="-100" baseline="0" dirty="0" smtClean="0">
                <a:latin typeface="Kalinga" pitchFamily="34" charset="0"/>
                <a:cs typeface="Kalinga" pitchFamily="34" charset="0"/>
              </a:rPr>
              <a:t>in the 21</a:t>
            </a:r>
            <a:r>
              <a:rPr lang="en-US" sz="1600" spc="-100" baseline="30000" dirty="0" smtClean="0">
                <a:latin typeface="Kalinga" pitchFamily="34" charset="0"/>
                <a:cs typeface="Kalinga" pitchFamily="34" charset="0"/>
              </a:rPr>
              <a:t>st</a:t>
            </a:r>
            <a:r>
              <a:rPr lang="en-US" sz="1600" spc="-100" baseline="0" dirty="0" smtClean="0">
                <a:latin typeface="Kalinga" pitchFamily="34" charset="0"/>
                <a:cs typeface="Kalinga" pitchFamily="34" charset="0"/>
              </a:rPr>
              <a:t> Century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4" hasCustomPrompt="1"/>
          </p:nvPr>
        </p:nvSpPr>
        <p:spPr>
          <a:xfrm>
            <a:off x="76202" y="84314"/>
            <a:ext cx="8991600" cy="11430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200" spc="-5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de-DE" dirty="0" smtClean="0"/>
              <a:t>Navigation</a:t>
            </a:r>
            <a:endParaRPr lang="en-US" dirty="0"/>
          </a:p>
        </p:txBody>
      </p:sp>
      <p:sp>
        <p:nvSpPr>
          <p:cNvPr id="25" name="Rectangle 24"/>
          <p:cNvSpPr/>
          <p:nvPr userDrawn="1"/>
        </p:nvSpPr>
        <p:spPr>
          <a:xfrm>
            <a:off x="304802" y="666750"/>
            <a:ext cx="381000" cy="4238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874644" y="1428750"/>
            <a:ext cx="4078356" cy="3124200"/>
          </a:xfrm>
          <a:noFill/>
          <a:ln>
            <a:noFill/>
          </a:ln>
        </p:spPr>
        <p:txBody>
          <a:bodyPr lIns="0" tIns="0" rIns="0" bIns="0">
            <a:noAutofit/>
          </a:bodyPr>
          <a:lstStyle>
            <a:lvl1pPr marL="0" indent="0" algn="l">
              <a:spcBef>
                <a:spcPts val="1200"/>
              </a:spcBef>
              <a:buNone/>
              <a:defRPr sz="2000" b="1" spc="-7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de-DE" dirty="0" smtClean="0"/>
              <a:t>Text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1428750"/>
            <a:ext cx="3429000" cy="3111818"/>
          </a:xfrm>
          <a:prstGeom prst="rect">
            <a:avLst/>
          </a:prstGeom>
          <a:ln w="254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178955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ble; Quotation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112" y="1426464"/>
            <a:ext cx="3429000" cy="3111818"/>
          </a:xfrm>
          <a:prstGeom prst="rect">
            <a:avLst/>
          </a:prstGeom>
          <a:ln w="254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136076" y="718782"/>
            <a:ext cx="5550724" cy="420522"/>
          </a:xfrm>
        </p:spPr>
        <p:txBody>
          <a:bodyPr lIns="0" tIns="0" rIns="0" bIns="0" anchor="ctr">
            <a:normAutofit/>
          </a:bodyPr>
          <a:lstStyle>
            <a:lvl1pPr marL="0" indent="0" algn="r">
              <a:buNone/>
              <a:defRPr sz="2800" spc="-150" baseline="0"/>
            </a:lvl1pPr>
          </a:lstStyle>
          <a:p>
            <a:pPr lvl="0"/>
            <a:r>
              <a:rPr lang="en-US" dirty="0" smtClean="0"/>
              <a:t>Enter Title</a:t>
            </a:r>
            <a:endParaRPr lang="en-US" dirty="0"/>
          </a:p>
        </p:txBody>
      </p:sp>
      <p:sp>
        <p:nvSpPr>
          <p:cNvPr id="19" name="TextBox 18"/>
          <p:cNvSpPr txBox="1"/>
          <p:nvPr userDrawn="1"/>
        </p:nvSpPr>
        <p:spPr>
          <a:xfrm>
            <a:off x="762001" y="806640"/>
            <a:ext cx="2819401" cy="2286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n-US" sz="1600" spc="-100" baseline="0" dirty="0" smtClean="0">
                <a:latin typeface="Kalinga" pitchFamily="34" charset="0"/>
                <a:cs typeface="Kalinga" pitchFamily="34" charset="0"/>
              </a:rPr>
              <a:t>How to Read Ellen White</a:t>
            </a:r>
            <a:br>
              <a:rPr lang="en-US" sz="1600" spc="-100" baseline="0" dirty="0" smtClean="0">
                <a:latin typeface="Kalinga" pitchFamily="34" charset="0"/>
                <a:cs typeface="Kalinga" pitchFamily="34" charset="0"/>
              </a:rPr>
            </a:br>
            <a:r>
              <a:rPr lang="en-US" sz="1600" spc="-100" baseline="0" dirty="0" smtClean="0">
                <a:latin typeface="Kalinga" pitchFamily="34" charset="0"/>
                <a:cs typeface="Kalinga" pitchFamily="34" charset="0"/>
              </a:rPr>
              <a:t>in the 21</a:t>
            </a:r>
            <a:r>
              <a:rPr lang="en-US" sz="1600" spc="-100" baseline="30000" dirty="0" smtClean="0">
                <a:latin typeface="Kalinga" pitchFamily="34" charset="0"/>
                <a:cs typeface="Kalinga" pitchFamily="34" charset="0"/>
              </a:rPr>
              <a:t>st</a:t>
            </a:r>
            <a:r>
              <a:rPr lang="en-US" sz="1600" spc="-100" baseline="0" dirty="0" smtClean="0">
                <a:latin typeface="Kalinga" pitchFamily="34" charset="0"/>
                <a:cs typeface="Kalinga" pitchFamily="34" charset="0"/>
              </a:rPr>
              <a:t> Century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4" hasCustomPrompt="1"/>
          </p:nvPr>
        </p:nvSpPr>
        <p:spPr>
          <a:xfrm>
            <a:off x="76202" y="84314"/>
            <a:ext cx="8991600" cy="114300"/>
          </a:xfrm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sz="1200" spc="-5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de-DE" dirty="0" smtClean="0"/>
              <a:t>Navigation</a:t>
            </a:r>
            <a:endParaRPr lang="en-US" dirty="0"/>
          </a:p>
        </p:txBody>
      </p:sp>
      <p:sp>
        <p:nvSpPr>
          <p:cNvPr id="25" name="Rectangle 24"/>
          <p:cNvSpPr/>
          <p:nvPr userDrawn="1"/>
        </p:nvSpPr>
        <p:spPr>
          <a:xfrm>
            <a:off x="304802" y="666750"/>
            <a:ext cx="381000" cy="4238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4622092" y="1428750"/>
            <a:ext cx="4078356" cy="3124200"/>
          </a:xfrm>
          <a:noFill/>
        </p:spPr>
        <p:txBody>
          <a:bodyPr lIns="0" tIns="0" rIns="0" bIns="0">
            <a:noAutofit/>
          </a:bodyPr>
          <a:lstStyle>
            <a:lvl1pPr marL="0" indent="0" algn="l">
              <a:spcBef>
                <a:spcPts val="1200"/>
              </a:spcBef>
              <a:buNone/>
              <a:defRPr sz="2000" b="1" spc="-7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de-DE" dirty="0" smtClean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7852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136076" y="718782"/>
            <a:ext cx="5550724" cy="420522"/>
          </a:xfrm>
        </p:spPr>
        <p:txBody>
          <a:bodyPr lIns="0" tIns="0" rIns="0" bIns="0" anchor="ctr">
            <a:normAutofit/>
          </a:bodyPr>
          <a:lstStyle>
            <a:lvl1pPr marL="0" indent="0" algn="r">
              <a:buNone/>
              <a:defRPr sz="2800" spc="-150" baseline="0"/>
            </a:lvl1pPr>
          </a:lstStyle>
          <a:p>
            <a:pPr lvl="0"/>
            <a:r>
              <a:rPr lang="en-US" dirty="0" smtClean="0"/>
              <a:t>Enter Title</a:t>
            </a:r>
            <a:endParaRPr lang="en-US" dirty="0"/>
          </a:p>
        </p:txBody>
      </p:sp>
      <p:sp>
        <p:nvSpPr>
          <p:cNvPr id="19" name="TextBox 18"/>
          <p:cNvSpPr txBox="1"/>
          <p:nvPr userDrawn="1"/>
        </p:nvSpPr>
        <p:spPr>
          <a:xfrm>
            <a:off x="762001" y="806640"/>
            <a:ext cx="2819401" cy="2286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n-US" sz="1600" spc="-100" baseline="0" dirty="0" smtClean="0">
                <a:latin typeface="Kalinga" pitchFamily="34" charset="0"/>
                <a:cs typeface="Kalinga" pitchFamily="34" charset="0"/>
              </a:rPr>
              <a:t>How to Read Ellen White</a:t>
            </a:r>
            <a:br>
              <a:rPr lang="en-US" sz="1600" spc="-100" baseline="0" dirty="0" smtClean="0">
                <a:latin typeface="Kalinga" pitchFamily="34" charset="0"/>
                <a:cs typeface="Kalinga" pitchFamily="34" charset="0"/>
              </a:rPr>
            </a:br>
            <a:r>
              <a:rPr lang="en-US" sz="1600" spc="-100" baseline="0" dirty="0" smtClean="0">
                <a:latin typeface="Kalinga" pitchFamily="34" charset="0"/>
                <a:cs typeface="Kalinga" pitchFamily="34" charset="0"/>
              </a:rPr>
              <a:t>in the 21</a:t>
            </a:r>
            <a:r>
              <a:rPr lang="en-US" sz="1600" spc="-100" baseline="30000" dirty="0" smtClean="0">
                <a:latin typeface="Kalinga" pitchFamily="34" charset="0"/>
                <a:cs typeface="Kalinga" pitchFamily="34" charset="0"/>
              </a:rPr>
              <a:t>st</a:t>
            </a:r>
            <a:r>
              <a:rPr lang="en-US" sz="1600" spc="-100" baseline="0" dirty="0" smtClean="0">
                <a:latin typeface="Kalinga" pitchFamily="34" charset="0"/>
                <a:cs typeface="Kalinga" pitchFamily="34" charset="0"/>
              </a:rPr>
              <a:t> Century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4" hasCustomPrompt="1"/>
          </p:nvPr>
        </p:nvSpPr>
        <p:spPr>
          <a:xfrm>
            <a:off x="76202" y="84314"/>
            <a:ext cx="8991600" cy="11430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200" spc="-5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de-DE" dirty="0" smtClean="0"/>
              <a:t>Navigation</a:t>
            </a:r>
            <a:endParaRPr lang="en-US" dirty="0"/>
          </a:p>
        </p:txBody>
      </p:sp>
      <p:sp>
        <p:nvSpPr>
          <p:cNvPr id="25" name="Rectangle 24"/>
          <p:cNvSpPr/>
          <p:nvPr userDrawn="1"/>
        </p:nvSpPr>
        <p:spPr>
          <a:xfrm>
            <a:off x="304802" y="666750"/>
            <a:ext cx="381000" cy="4238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571503" y="3333750"/>
            <a:ext cx="2005441" cy="1371600"/>
          </a:xfrm>
        </p:spPr>
        <p:txBody>
          <a:bodyPr lIns="0" tIns="0" rIns="0" bIns="0">
            <a:noAutofit/>
          </a:bodyPr>
          <a:lstStyle>
            <a:lvl1pPr marL="0" indent="0" algn="ctr">
              <a:spcBef>
                <a:spcPts val="1200"/>
              </a:spcBef>
              <a:buNone/>
              <a:defRPr sz="11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de-DE" dirty="0" smtClean="0"/>
              <a:t>Text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 hasCustomPrompt="1"/>
          </p:nvPr>
        </p:nvSpPr>
        <p:spPr>
          <a:xfrm>
            <a:off x="310088" y="1428750"/>
            <a:ext cx="2534698" cy="1447800"/>
          </a:xfrm>
          <a:prstGeom prst="roundRect">
            <a:avLst/>
          </a:prstGeom>
          <a:ln w="254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de-CH" dirty="0" smtClean="0"/>
              <a:t>Image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22" hasCustomPrompt="1"/>
          </p:nvPr>
        </p:nvSpPr>
        <p:spPr>
          <a:xfrm>
            <a:off x="579910" y="2958688"/>
            <a:ext cx="1991098" cy="304800"/>
          </a:xfrm>
        </p:spPr>
        <p:txBody>
          <a:bodyPr lIns="0" rIns="0">
            <a:noAutofit/>
          </a:bodyPr>
          <a:lstStyle>
            <a:lvl1pPr marL="0" indent="0" algn="ctr">
              <a:buNone/>
              <a:defRPr sz="2000" b="1" spc="-40" baseline="0"/>
            </a:lvl1pPr>
          </a:lstStyle>
          <a:p>
            <a:pPr lvl="0"/>
            <a:r>
              <a:rPr lang="de-CH" dirty="0" smtClean="0"/>
              <a:t>Project</a:t>
            </a:r>
            <a:endParaRPr lang="en-US" dirty="0"/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3494165" y="3333750"/>
            <a:ext cx="2005441" cy="1371600"/>
          </a:xfrm>
        </p:spPr>
        <p:txBody>
          <a:bodyPr lIns="0" tIns="0" rIns="0" bIns="0">
            <a:noAutofit/>
          </a:bodyPr>
          <a:lstStyle>
            <a:lvl1pPr marL="0" indent="0" algn="ctr">
              <a:spcBef>
                <a:spcPts val="1200"/>
              </a:spcBef>
              <a:buNone/>
              <a:defRPr sz="11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de-DE" dirty="0" smtClean="0"/>
              <a:t>Text</a:t>
            </a:r>
            <a:endParaRPr lang="en-US" dirty="0"/>
          </a:p>
        </p:txBody>
      </p:sp>
      <p:sp>
        <p:nvSpPr>
          <p:cNvPr id="27" name="Picture Placeholder 8"/>
          <p:cNvSpPr>
            <a:spLocks noGrp="1"/>
          </p:cNvSpPr>
          <p:nvPr>
            <p:ph type="pic" sz="quarter" idx="26" hasCustomPrompt="1"/>
          </p:nvPr>
        </p:nvSpPr>
        <p:spPr>
          <a:xfrm>
            <a:off x="3232750" y="1428750"/>
            <a:ext cx="2534698" cy="1447800"/>
          </a:xfrm>
          <a:prstGeom prst="roundRect">
            <a:avLst/>
          </a:prstGeom>
          <a:ln w="254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de-CH" dirty="0" smtClean="0"/>
              <a:t>Image</a:t>
            </a:r>
            <a:endParaRPr lang="en-US" dirty="0"/>
          </a:p>
        </p:txBody>
      </p:sp>
      <p:sp>
        <p:nvSpPr>
          <p:cNvPr id="28" name="Text Placeholder 15"/>
          <p:cNvSpPr>
            <a:spLocks noGrp="1"/>
          </p:cNvSpPr>
          <p:nvPr>
            <p:ph type="body" sz="quarter" idx="27" hasCustomPrompt="1"/>
          </p:nvPr>
        </p:nvSpPr>
        <p:spPr>
          <a:xfrm>
            <a:off x="3502572" y="2958688"/>
            <a:ext cx="1991098" cy="304800"/>
          </a:xfrm>
        </p:spPr>
        <p:txBody>
          <a:bodyPr lIns="0" rIns="0">
            <a:noAutofit/>
          </a:bodyPr>
          <a:lstStyle>
            <a:lvl1pPr marL="0" indent="0" algn="ctr">
              <a:buNone/>
              <a:defRPr sz="2000" b="1" spc="-40" baseline="0"/>
            </a:lvl1pPr>
          </a:lstStyle>
          <a:p>
            <a:pPr lvl="0"/>
            <a:r>
              <a:rPr lang="de-CH" dirty="0" smtClean="0"/>
              <a:t>Project</a:t>
            </a:r>
            <a:endParaRPr lang="en-US" dirty="0"/>
          </a:p>
        </p:txBody>
      </p:sp>
      <p:sp>
        <p:nvSpPr>
          <p:cNvPr id="29" name="Text Placeholder 4"/>
          <p:cNvSpPr>
            <a:spLocks noGrp="1"/>
          </p:cNvSpPr>
          <p:nvPr>
            <p:ph type="body" sz="quarter" idx="28" hasCustomPrompt="1"/>
          </p:nvPr>
        </p:nvSpPr>
        <p:spPr>
          <a:xfrm>
            <a:off x="6413517" y="3333750"/>
            <a:ext cx="2005441" cy="1371600"/>
          </a:xfrm>
        </p:spPr>
        <p:txBody>
          <a:bodyPr lIns="0" tIns="0" rIns="0" bIns="0">
            <a:noAutofit/>
          </a:bodyPr>
          <a:lstStyle>
            <a:lvl1pPr marL="0" indent="0" algn="ctr">
              <a:spcBef>
                <a:spcPts val="1200"/>
              </a:spcBef>
              <a:buNone/>
              <a:defRPr sz="11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de-DE" dirty="0" smtClean="0"/>
              <a:t>Text</a:t>
            </a:r>
            <a:endParaRPr lang="en-US" dirty="0"/>
          </a:p>
        </p:txBody>
      </p:sp>
      <p:sp>
        <p:nvSpPr>
          <p:cNvPr id="30" name="Picture Placeholder 8"/>
          <p:cNvSpPr>
            <a:spLocks noGrp="1"/>
          </p:cNvSpPr>
          <p:nvPr>
            <p:ph type="pic" sz="quarter" idx="29" hasCustomPrompt="1"/>
          </p:nvPr>
        </p:nvSpPr>
        <p:spPr>
          <a:xfrm>
            <a:off x="6152102" y="1428750"/>
            <a:ext cx="2534698" cy="1447800"/>
          </a:xfrm>
          <a:prstGeom prst="roundRect">
            <a:avLst/>
          </a:prstGeom>
          <a:ln w="254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de-CH" dirty="0" smtClean="0"/>
              <a:t>Image</a:t>
            </a:r>
            <a:endParaRPr lang="en-US" dirty="0"/>
          </a:p>
        </p:txBody>
      </p:sp>
      <p:sp>
        <p:nvSpPr>
          <p:cNvPr id="31" name="Text Placeholder 15"/>
          <p:cNvSpPr>
            <a:spLocks noGrp="1"/>
          </p:cNvSpPr>
          <p:nvPr>
            <p:ph type="body" sz="quarter" idx="30" hasCustomPrompt="1"/>
          </p:nvPr>
        </p:nvSpPr>
        <p:spPr>
          <a:xfrm>
            <a:off x="6421924" y="2958688"/>
            <a:ext cx="1991098" cy="304800"/>
          </a:xfrm>
        </p:spPr>
        <p:txBody>
          <a:bodyPr lIns="0" rIns="0">
            <a:noAutofit/>
          </a:bodyPr>
          <a:lstStyle>
            <a:lvl1pPr marL="0" indent="0" algn="ctr">
              <a:buNone/>
              <a:defRPr sz="2000" b="1" spc="-40" baseline="0"/>
            </a:lvl1pPr>
          </a:lstStyle>
          <a:p>
            <a:pPr lvl="0"/>
            <a:r>
              <a:rPr lang="de-CH" dirty="0" smtClean="0"/>
              <a:t>Project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20519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136076" y="718782"/>
            <a:ext cx="5550724" cy="420522"/>
          </a:xfrm>
        </p:spPr>
        <p:txBody>
          <a:bodyPr lIns="0" tIns="0" rIns="0" bIns="0" anchor="ctr">
            <a:normAutofit/>
          </a:bodyPr>
          <a:lstStyle>
            <a:lvl1pPr marL="0" indent="0" algn="r">
              <a:buNone/>
              <a:defRPr sz="2800" spc="-150" baseline="0"/>
            </a:lvl1pPr>
          </a:lstStyle>
          <a:p>
            <a:pPr lvl="0"/>
            <a:r>
              <a:rPr lang="en-US" dirty="0" smtClean="0"/>
              <a:t>Enter Title</a:t>
            </a:r>
            <a:endParaRPr lang="en-US" dirty="0"/>
          </a:p>
        </p:txBody>
      </p:sp>
      <p:sp>
        <p:nvSpPr>
          <p:cNvPr id="19" name="TextBox 18"/>
          <p:cNvSpPr txBox="1"/>
          <p:nvPr userDrawn="1"/>
        </p:nvSpPr>
        <p:spPr>
          <a:xfrm>
            <a:off x="762001" y="806640"/>
            <a:ext cx="2819401" cy="2286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n-US" sz="1600" spc="-100" baseline="0" dirty="0" smtClean="0">
                <a:latin typeface="Kalinga" pitchFamily="34" charset="0"/>
                <a:cs typeface="Kalinga" pitchFamily="34" charset="0"/>
              </a:rPr>
              <a:t>How to Read Ellen White</a:t>
            </a:r>
            <a:br>
              <a:rPr lang="en-US" sz="1600" spc="-100" baseline="0" dirty="0" smtClean="0">
                <a:latin typeface="Kalinga" pitchFamily="34" charset="0"/>
                <a:cs typeface="Kalinga" pitchFamily="34" charset="0"/>
              </a:rPr>
            </a:br>
            <a:r>
              <a:rPr lang="en-US" sz="1600" spc="-100" baseline="0" dirty="0" smtClean="0">
                <a:latin typeface="Kalinga" pitchFamily="34" charset="0"/>
                <a:cs typeface="Kalinga" pitchFamily="34" charset="0"/>
              </a:rPr>
              <a:t>in the 21</a:t>
            </a:r>
            <a:r>
              <a:rPr lang="en-US" sz="1600" spc="-100" baseline="30000" dirty="0" smtClean="0">
                <a:latin typeface="Kalinga" pitchFamily="34" charset="0"/>
                <a:cs typeface="Kalinga" pitchFamily="34" charset="0"/>
              </a:rPr>
              <a:t>st</a:t>
            </a:r>
            <a:r>
              <a:rPr lang="en-US" sz="1600" spc="-100" baseline="0" dirty="0" smtClean="0">
                <a:latin typeface="Kalinga" pitchFamily="34" charset="0"/>
                <a:cs typeface="Kalinga" pitchFamily="34" charset="0"/>
              </a:rPr>
              <a:t> Century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4" hasCustomPrompt="1"/>
          </p:nvPr>
        </p:nvSpPr>
        <p:spPr>
          <a:xfrm>
            <a:off x="76202" y="84314"/>
            <a:ext cx="8991600" cy="11430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200" spc="-5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de-DE" dirty="0" smtClean="0"/>
              <a:t>Navigation</a:t>
            </a:r>
            <a:endParaRPr lang="en-US" dirty="0"/>
          </a:p>
        </p:txBody>
      </p:sp>
      <p:sp>
        <p:nvSpPr>
          <p:cNvPr id="25" name="Rectangle 24"/>
          <p:cNvSpPr/>
          <p:nvPr userDrawn="1"/>
        </p:nvSpPr>
        <p:spPr>
          <a:xfrm>
            <a:off x="304802" y="666750"/>
            <a:ext cx="381000" cy="4238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 hasCustomPrompt="1"/>
          </p:nvPr>
        </p:nvSpPr>
        <p:spPr>
          <a:xfrm>
            <a:off x="310088" y="1428750"/>
            <a:ext cx="2534698" cy="1229167"/>
          </a:xfrm>
          <a:prstGeom prst="roundRect">
            <a:avLst/>
          </a:prstGeom>
          <a:ln w="254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de-CH" dirty="0" smtClean="0"/>
              <a:t>Image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22" hasCustomPrompt="1"/>
          </p:nvPr>
        </p:nvSpPr>
        <p:spPr>
          <a:xfrm>
            <a:off x="216649" y="2718462"/>
            <a:ext cx="2731268" cy="258772"/>
          </a:xfrm>
        </p:spPr>
        <p:txBody>
          <a:bodyPr lIns="0" rIns="0">
            <a:noAutofit/>
          </a:bodyPr>
          <a:lstStyle>
            <a:lvl1pPr marL="0" indent="0" algn="ctr">
              <a:buNone/>
              <a:defRPr sz="2000" b="1" spc="-40" baseline="0"/>
            </a:lvl1pPr>
          </a:lstStyle>
          <a:p>
            <a:pPr lvl="0"/>
            <a:r>
              <a:rPr lang="de-CH" dirty="0" smtClean="0"/>
              <a:t>Project</a:t>
            </a:r>
            <a:endParaRPr lang="en-US" dirty="0"/>
          </a:p>
        </p:txBody>
      </p:sp>
      <p:sp>
        <p:nvSpPr>
          <p:cNvPr id="27" name="Picture Placeholder 8"/>
          <p:cNvSpPr>
            <a:spLocks noGrp="1"/>
          </p:cNvSpPr>
          <p:nvPr>
            <p:ph type="pic" sz="quarter" idx="26" hasCustomPrompt="1"/>
          </p:nvPr>
        </p:nvSpPr>
        <p:spPr>
          <a:xfrm>
            <a:off x="3232750" y="1428750"/>
            <a:ext cx="2534698" cy="1229167"/>
          </a:xfrm>
          <a:prstGeom prst="roundRect">
            <a:avLst/>
          </a:prstGeom>
          <a:ln w="254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de-CH" dirty="0" smtClean="0"/>
              <a:t>Image</a:t>
            </a:r>
            <a:endParaRPr lang="en-US" dirty="0"/>
          </a:p>
        </p:txBody>
      </p:sp>
      <p:sp>
        <p:nvSpPr>
          <p:cNvPr id="28" name="Text Placeholder 15"/>
          <p:cNvSpPr>
            <a:spLocks noGrp="1"/>
          </p:cNvSpPr>
          <p:nvPr>
            <p:ph type="body" sz="quarter" idx="27" hasCustomPrompt="1"/>
          </p:nvPr>
        </p:nvSpPr>
        <p:spPr>
          <a:xfrm>
            <a:off x="3120881" y="2718462"/>
            <a:ext cx="2754480" cy="258772"/>
          </a:xfrm>
        </p:spPr>
        <p:txBody>
          <a:bodyPr lIns="0" rIns="0">
            <a:noAutofit/>
          </a:bodyPr>
          <a:lstStyle>
            <a:lvl1pPr marL="0" indent="0" algn="ctr">
              <a:buNone/>
              <a:defRPr sz="2000" b="1" spc="-40" baseline="0"/>
            </a:lvl1pPr>
          </a:lstStyle>
          <a:p>
            <a:pPr lvl="0"/>
            <a:r>
              <a:rPr lang="de-CH" dirty="0" smtClean="0"/>
              <a:t>Project</a:t>
            </a:r>
            <a:endParaRPr lang="en-US" dirty="0"/>
          </a:p>
        </p:txBody>
      </p:sp>
      <p:sp>
        <p:nvSpPr>
          <p:cNvPr id="30" name="Picture Placeholder 8"/>
          <p:cNvSpPr>
            <a:spLocks noGrp="1"/>
          </p:cNvSpPr>
          <p:nvPr>
            <p:ph type="pic" sz="quarter" idx="29" hasCustomPrompt="1"/>
          </p:nvPr>
        </p:nvSpPr>
        <p:spPr>
          <a:xfrm>
            <a:off x="6152102" y="1428750"/>
            <a:ext cx="2534698" cy="1229167"/>
          </a:xfrm>
          <a:prstGeom prst="roundRect">
            <a:avLst/>
          </a:prstGeom>
          <a:ln w="254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de-CH" dirty="0" smtClean="0"/>
              <a:t>Image</a:t>
            </a:r>
            <a:endParaRPr lang="en-US" dirty="0"/>
          </a:p>
        </p:txBody>
      </p:sp>
      <p:sp>
        <p:nvSpPr>
          <p:cNvPr id="31" name="Text Placeholder 15"/>
          <p:cNvSpPr>
            <a:spLocks noGrp="1"/>
          </p:cNvSpPr>
          <p:nvPr>
            <p:ph type="body" sz="quarter" idx="30" hasCustomPrompt="1"/>
          </p:nvPr>
        </p:nvSpPr>
        <p:spPr>
          <a:xfrm>
            <a:off x="5991197" y="2718462"/>
            <a:ext cx="2852552" cy="258772"/>
          </a:xfrm>
        </p:spPr>
        <p:txBody>
          <a:bodyPr lIns="0" rIns="0">
            <a:noAutofit/>
          </a:bodyPr>
          <a:lstStyle>
            <a:lvl1pPr marL="0" indent="0" algn="ctr">
              <a:buNone/>
              <a:defRPr sz="2000" b="1" spc="-40" baseline="0"/>
            </a:lvl1pPr>
          </a:lstStyle>
          <a:p>
            <a:pPr lvl="0"/>
            <a:r>
              <a:rPr lang="de-CH" dirty="0" smtClean="0"/>
              <a:t>Project</a:t>
            </a:r>
            <a:endParaRPr lang="en-US" dirty="0"/>
          </a:p>
        </p:txBody>
      </p:sp>
      <p:sp>
        <p:nvSpPr>
          <p:cNvPr id="51" name="Picture Placeholder 8"/>
          <p:cNvSpPr>
            <a:spLocks noGrp="1"/>
          </p:cNvSpPr>
          <p:nvPr>
            <p:ph type="pic" sz="quarter" idx="31" hasCustomPrompt="1"/>
          </p:nvPr>
        </p:nvSpPr>
        <p:spPr>
          <a:xfrm>
            <a:off x="304802" y="3181350"/>
            <a:ext cx="2534698" cy="1229167"/>
          </a:xfrm>
          <a:prstGeom prst="roundRect">
            <a:avLst/>
          </a:prstGeom>
          <a:ln w="254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de-CH" dirty="0" smtClean="0"/>
              <a:t>Image</a:t>
            </a:r>
            <a:endParaRPr lang="en-US" dirty="0"/>
          </a:p>
        </p:txBody>
      </p:sp>
      <p:sp>
        <p:nvSpPr>
          <p:cNvPr id="52" name="Text Placeholder 15"/>
          <p:cNvSpPr>
            <a:spLocks noGrp="1"/>
          </p:cNvSpPr>
          <p:nvPr>
            <p:ph type="body" sz="quarter" idx="32" hasCustomPrompt="1"/>
          </p:nvPr>
        </p:nvSpPr>
        <p:spPr>
          <a:xfrm>
            <a:off x="151486" y="4471062"/>
            <a:ext cx="2837374" cy="258772"/>
          </a:xfrm>
        </p:spPr>
        <p:txBody>
          <a:bodyPr lIns="0" rIns="0">
            <a:noAutofit/>
          </a:bodyPr>
          <a:lstStyle>
            <a:lvl1pPr marL="0" indent="0" algn="ctr">
              <a:buNone/>
              <a:defRPr sz="2000" b="1" spc="-40" baseline="0"/>
            </a:lvl1pPr>
          </a:lstStyle>
          <a:p>
            <a:pPr lvl="0"/>
            <a:r>
              <a:rPr lang="de-CH" dirty="0" smtClean="0"/>
              <a:t>Project</a:t>
            </a:r>
            <a:endParaRPr lang="en-US" dirty="0"/>
          </a:p>
        </p:txBody>
      </p:sp>
      <p:sp>
        <p:nvSpPr>
          <p:cNvPr id="53" name="Picture Placeholder 8"/>
          <p:cNvSpPr>
            <a:spLocks noGrp="1"/>
          </p:cNvSpPr>
          <p:nvPr>
            <p:ph type="pic" sz="quarter" idx="33" hasCustomPrompt="1"/>
          </p:nvPr>
        </p:nvSpPr>
        <p:spPr>
          <a:xfrm>
            <a:off x="3227464" y="3181350"/>
            <a:ext cx="2534698" cy="1229167"/>
          </a:xfrm>
          <a:prstGeom prst="roundRect">
            <a:avLst/>
          </a:prstGeom>
          <a:ln w="254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de-CH" dirty="0" smtClean="0"/>
              <a:t>Image</a:t>
            </a:r>
            <a:endParaRPr lang="en-US" dirty="0"/>
          </a:p>
        </p:txBody>
      </p:sp>
      <p:sp>
        <p:nvSpPr>
          <p:cNvPr id="54" name="Text Placeholder 15"/>
          <p:cNvSpPr>
            <a:spLocks noGrp="1"/>
          </p:cNvSpPr>
          <p:nvPr>
            <p:ph type="body" sz="quarter" idx="34" hasCustomPrompt="1"/>
          </p:nvPr>
        </p:nvSpPr>
        <p:spPr>
          <a:xfrm>
            <a:off x="3103485" y="4471062"/>
            <a:ext cx="2778700" cy="258772"/>
          </a:xfrm>
        </p:spPr>
        <p:txBody>
          <a:bodyPr lIns="0" rIns="0">
            <a:noAutofit/>
          </a:bodyPr>
          <a:lstStyle>
            <a:lvl1pPr marL="0" indent="0" algn="ctr">
              <a:buNone/>
              <a:defRPr sz="2000" b="1" spc="-40" baseline="0"/>
            </a:lvl1pPr>
          </a:lstStyle>
          <a:p>
            <a:pPr lvl="0"/>
            <a:r>
              <a:rPr lang="de-CH" dirty="0" smtClean="0"/>
              <a:t>Project</a:t>
            </a:r>
            <a:endParaRPr lang="en-US" dirty="0"/>
          </a:p>
        </p:txBody>
      </p:sp>
      <p:sp>
        <p:nvSpPr>
          <p:cNvPr id="55" name="Picture Placeholder 8"/>
          <p:cNvSpPr>
            <a:spLocks noGrp="1"/>
          </p:cNvSpPr>
          <p:nvPr>
            <p:ph type="pic" sz="quarter" idx="35" hasCustomPrompt="1"/>
          </p:nvPr>
        </p:nvSpPr>
        <p:spPr>
          <a:xfrm>
            <a:off x="6146816" y="3181350"/>
            <a:ext cx="2534698" cy="1229167"/>
          </a:xfrm>
          <a:prstGeom prst="roundRect">
            <a:avLst/>
          </a:prstGeom>
          <a:ln w="254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de-CH" dirty="0" smtClean="0"/>
              <a:t>Image</a:t>
            </a:r>
            <a:endParaRPr lang="en-US" dirty="0"/>
          </a:p>
        </p:txBody>
      </p:sp>
      <p:sp>
        <p:nvSpPr>
          <p:cNvPr id="56" name="Text Placeholder 15"/>
          <p:cNvSpPr>
            <a:spLocks noGrp="1"/>
          </p:cNvSpPr>
          <p:nvPr>
            <p:ph type="body" sz="quarter" idx="36" hasCustomPrompt="1"/>
          </p:nvPr>
        </p:nvSpPr>
        <p:spPr>
          <a:xfrm>
            <a:off x="5960153" y="4471062"/>
            <a:ext cx="2904068" cy="258772"/>
          </a:xfrm>
        </p:spPr>
        <p:txBody>
          <a:bodyPr lIns="0" rIns="0">
            <a:noAutofit/>
          </a:bodyPr>
          <a:lstStyle>
            <a:lvl1pPr marL="0" indent="0" algn="ctr">
              <a:buNone/>
              <a:defRPr sz="2000" b="1" spc="-40" baseline="0"/>
            </a:lvl1pPr>
          </a:lstStyle>
          <a:p>
            <a:pPr lvl="0"/>
            <a:r>
              <a:rPr lang="de-CH" dirty="0" smtClean="0"/>
              <a:t>Project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4641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229714"/>
            <a:ext cx="9144000" cy="4094635"/>
          </a:xfrm>
          <a:noFill/>
          <a:ln w="952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lang="de-DE" dirty="0" smtClean="0"/>
              <a:t>Image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40428" y="4483738"/>
            <a:ext cx="4495800" cy="420522"/>
          </a:xfrm>
        </p:spPr>
        <p:txBody>
          <a:bodyPr lIns="0" tIns="0" rIns="0" bIns="0" anchor="ctr">
            <a:normAutofit/>
          </a:bodyPr>
          <a:lstStyle>
            <a:lvl1pPr marL="0" indent="0" algn="l">
              <a:buNone/>
              <a:defRPr sz="2800" spc="-150" baseline="0"/>
            </a:lvl1pPr>
          </a:lstStyle>
          <a:p>
            <a:pPr lvl="0"/>
            <a:r>
              <a:rPr lang="en-US" dirty="0" smtClean="0"/>
              <a:t>Enter Title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4" hasCustomPrompt="1"/>
          </p:nvPr>
        </p:nvSpPr>
        <p:spPr>
          <a:xfrm>
            <a:off x="76202" y="84314"/>
            <a:ext cx="8991600" cy="11430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200" spc="-5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de-DE" dirty="0" smtClean="0"/>
              <a:t>Navigation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4947062" y="4400550"/>
            <a:ext cx="3962400" cy="457200"/>
          </a:xfrm>
        </p:spPr>
        <p:txBody>
          <a:bodyPr lIns="0" tIns="0" rIns="0" bIns="0">
            <a:noAutofit/>
          </a:bodyPr>
          <a:lstStyle>
            <a:lvl1pPr marL="0" indent="0" algn="r">
              <a:lnSpc>
                <a:spcPts val="2000"/>
              </a:lnSpc>
              <a:spcBef>
                <a:spcPts val="0"/>
              </a:spcBef>
              <a:buNone/>
              <a:defRPr sz="1900" b="1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de-DE" dirty="0" smtClean="0"/>
              <a:t>Text</a:t>
            </a:r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223114" y="4498848"/>
            <a:ext cx="0" cy="267005"/>
          </a:xfrm>
          <a:prstGeom prst="line">
            <a:avLst/>
          </a:prstGeom>
          <a:ln w="762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49216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Stack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136076" y="718782"/>
            <a:ext cx="5550724" cy="420522"/>
          </a:xfrm>
        </p:spPr>
        <p:txBody>
          <a:bodyPr lIns="0" tIns="0" rIns="0" bIns="0" anchor="ctr">
            <a:normAutofit/>
          </a:bodyPr>
          <a:lstStyle>
            <a:lvl1pPr marL="0" indent="0" algn="r">
              <a:buNone/>
              <a:defRPr sz="2800" spc="-150" baseline="0"/>
            </a:lvl1pPr>
          </a:lstStyle>
          <a:p>
            <a:pPr lvl="0"/>
            <a:r>
              <a:rPr lang="en-US" dirty="0" smtClean="0"/>
              <a:t>Enter Title</a:t>
            </a:r>
            <a:endParaRPr lang="en-US" dirty="0"/>
          </a:p>
        </p:txBody>
      </p:sp>
      <p:sp>
        <p:nvSpPr>
          <p:cNvPr id="19" name="TextBox 18"/>
          <p:cNvSpPr txBox="1"/>
          <p:nvPr userDrawn="1"/>
        </p:nvSpPr>
        <p:spPr>
          <a:xfrm>
            <a:off x="762001" y="806640"/>
            <a:ext cx="2819401" cy="2286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n-US" sz="1600" spc="-100" baseline="0" dirty="0" smtClean="0">
                <a:latin typeface="Kalinga" pitchFamily="34" charset="0"/>
                <a:cs typeface="Kalinga" pitchFamily="34" charset="0"/>
              </a:rPr>
              <a:t>How to Read Ellen White</a:t>
            </a:r>
            <a:br>
              <a:rPr lang="en-US" sz="1600" spc="-100" baseline="0" dirty="0" smtClean="0">
                <a:latin typeface="Kalinga" pitchFamily="34" charset="0"/>
                <a:cs typeface="Kalinga" pitchFamily="34" charset="0"/>
              </a:rPr>
            </a:br>
            <a:r>
              <a:rPr lang="en-US" sz="1600" spc="-100" baseline="0" dirty="0" smtClean="0">
                <a:latin typeface="Kalinga" pitchFamily="34" charset="0"/>
                <a:cs typeface="Kalinga" pitchFamily="34" charset="0"/>
              </a:rPr>
              <a:t>in the 21</a:t>
            </a:r>
            <a:r>
              <a:rPr lang="en-US" sz="1600" spc="-100" baseline="30000" dirty="0" smtClean="0">
                <a:latin typeface="Kalinga" pitchFamily="34" charset="0"/>
                <a:cs typeface="Kalinga" pitchFamily="34" charset="0"/>
              </a:rPr>
              <a:t>st</a:t>
            </a:r>
            <a:r>
              <a:rPr lang="en-US" sz="1600" spc="-100" baseline="0" dirty="0" smtClean="0">
                <a:latin typeface="Kalinga" pitchFamily="34" charset="0"/>
                <a:cs typeface="Kalinga" pitchFamily="34" charset="0"/>
              </a:rPr>
              <a:t> Century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4" hasCustomPrompt="1"/>
          </p:nvPr>
        </p:nvSpPr>
        <p:spPr>
          <a:xfrm>
            <a:off x="76202" y="84314"/>
            <a:ext cx="8991600" cy="11430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200" spc="-5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de-DE" dirty="0" smtClean="0"/>
              <a:t>Navigation</a:t>
            </a:r>
            <a:endParaRPr lang="en-US" dirty="0"/>
          </a:p>
        </p:txBody>
      </p:sp>
      <p:sp>
        <p:nvSpPr>
          <p:cNvPr id="25" name="Rectangle 24"/>
          <p:cNvSpPr/>
          <p:nvPr userDrawn="1"/>
        </p:nvSpPr>
        <p:spPr>
          <a:xfrm>
            <a:off x="304802" y="666750"/>
            <a:ext cx="381000" cy="4238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 hasCustomPrompt="1"/>
          </p:nvPr>
        </p:nvSpPr>
        <p:spPr>
          <a:xfrm>
            <a:off x="1827775" y="1428750"/>
            <a:ext cx="5469611" cy="3124200"/>
          </a:xfrm>
          <a:prstGeom prst="rect">
            <a:avLst/>
          </a:prstGeom>
          <a:ln w="25400">
            <a:solidFill>
              <a:schemeClr val="bg1"/>
            </a:solidFill>
          </a:ln>
          <a:effectLst>
            <a:outerShdw blurRad="63500" dist="50800" dir="5400000" algn="t" rotWithShape="0">
              <a:prstClr val="black">
                <a:alpha val="6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de-CH" dirty="0" smtClean="0"/>
              <a:t>Image 1</a:t>
            </a:r>
          </a:p>
        </p:txBody>
      </p:sp>
      <p:sp>
        <p:nvSpPr>
          <p:cNvPr id="27" name="Picture Placeholder 8"/>
          <p:cNvSpPr>
            <a:spLocks noGrp="1"/>
          </p:cNvSpPr>
          <p:nvPr>
            <p:ph type="pic" sz="quarter" idx="26" hasCustomPrompt="1"/>
          </p:nvPr>
        </p:nvSpPr>
        <p:spPr>
          <a:xfrm rot="-180000">
            <a:off x="1808319" y="1460221"/>
            <a:ext cx="5486400" cy="3133789"/>
          </a:xfrm>
          <a:prstGeom prst="rect">
            <a:avLst/>
          </a:prstGeom>
          <a:ln w="25400">
            <a:solidFill>
              <a:schemeClr val="bg1"/>
            </a:solidFill>
          </a:ln>
          <a:effectLst>
            <a:outerShdw blurRad="63500" dist="50800" dir="5400000" algn="t" rotWithShape="0">
              <a:prstClr val="black">
                <a:alpha val="6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de-CH" dirty="0" smtClean="0"/>
              <a:t>Image 2</a:t>
            </a:r>
          </a:p>
        </p:txBody>
      </p:sp>
      <p:sp>
        <p:nvSpPr>
          <p:cNvPr id="30" name="Picture Placeholder 8"/>
          <p:cNvSpPr>
            <a:spLocks noGrp="1"/>
          </p:cNvSpPr>
          <p:nvPr>
            <p:ph type="pic" sz="quarter" idx="29" hasCustomPrompt="1"/>
          </p:nvPr>
        </p:nvSpPr>
        <p:spPr>
          <a:xfrm rot="120000">
            <a:off x="2051033" y="1447332"/>
            <a:ext cx="5486400" cy="3133789"/>
          </a:xfrm>
          <a:prstGeom prst="rect">
            <a:avLst/>
          </a:prstGeom>
          <a:ln w="25400">
            <a:solidFill>
              <a:schemeClr val="bg1"/>
            </a:solidFill>
          </a:ln>
          <a:effectLst>
            <a:outerShdw blurRad="63500" dist="50800" dir="5400000" algn="t" rotWithShape="0">
              <a:prstClr val="black">
                <a:alpha val="6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de-CH" dirty="0" smtClean="0"/>
              <a:t>Image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0770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0" y="0"/>
            <a:ext cx="9144000" cy="228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0" y="4914900"/>
            <a:ext cx="9144000" cy="228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 userDrawn="1"/>
        </p:nvSpPr>
        <p:spPr>
          <a:xfrm>
            <a:off x="7381642" y="4988214"/>
            <a:ext cx="1371600" cy="11617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r"/>
            <a:r>
              <a:rPr lang="en-US" sz="900" b="1" kern="0" spc="-30" baseline="0" dirty="0" smtClean="0">
                <a:solidFill>
                  <a:schemeClr val="bg1">
                    <a:lumMod val="75000"/>
                  </a:schemeClr>
                </a:solidFill>
                <a:latin typeface="Kalinga" pitchFamily="34" charset="0"/>
                <a:cs typeface="Kalinga" pitchFamily="34" charset="0"/>
              </a:rPr>
              <a:t>Ellen G. White Estate</a:t>
            </a: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4938126"/>
            <a:ext cx="177818" cy="170087"/>
          </a:xfrm>
          <a:prstGeom prst="rect">
            <a:avLst/>
          </a:prstGeom>
        </p:spPr>
      </p:pic>
      <p:cxnSp>
        <p:nvCxnSpPr>
          <p:cNvPr id="19" name="Straight Connector 18"/>
          <p:cNvCxnSpPr/>
          <p:nvPr userDrawn="1"/>
        </p:nvCxnSpPr>
        <p:spPr>
          <a:xfrm>
            <a:off x="0" y="0"/>
            <a:ext cx="9144000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 userDrawn="1"/>
        </p:nvCxnSpPr>
        <p:spPr>
          <a:xfrm>
            <a:off x="0" y="5143500"/>
            <a:ext cx="9144000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1426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5" r:id="rId4"/>
    <p:sldLayoutId id="2147483656" r:id="rId5"/>
    <p:sldLayoutId id="2147483652" r:id="rId6"/>
    <p:sldLayoutId id="2147483658" r:id="rId7"/>
    <p:sldLayoutId id="2147483653" r:id="rId8"/>
    <p:sldLayoutId id="2147483654" r:id="rId9"/>
  </p:sldLayoutIdLst>
  <p:timing>
    <p:tnLst>
      <p:par>
        <p:cTn id="1" dur="indefinite" restart="never" nodeType="tmRoot"/>
      </p:par>
    </p:tnLst>
  </p:timing>
  <p:txStyles>
    <p:titleStyle>
      <a:lvl1pPr algn="r" defTabSz="914400" rtl="0" eaLnBrk="1" latinLnBrk="0" hangingPunct="1">
        <a:spcBef>
          <a:spcPct val="0"/>
        </a:spcBef>
        <a:buNone/>
        <a:defRPr sz="3400" kern="1200" spc="-150" baseline="0">
          <a:solidFill>
            <a:schemeClr val="tx1"/>
          </a:solidFill>
          <a:latin typeface="Kalinga" pitchFamily="34" charset="0"/>
          <a:ea typeface="+mj-ea"/>
          <a:cs typeface="Kalinga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Kalinga" pitchFamily="34" charset="0"/>
          <a:ea typeface="+mn-ea"/>
          <a:cs typeface="Kaling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200" kern="1200">
          <a:solidFill>
            <a:schemeClr val="tx1"/>
          </a:solidFill>
          <a:latin typeface="Kalinga" pitchFamily="34" charset="0"/>
          <a:ea typeface="+mn-ea"/>
          <a:cs typeface="Kaling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Kalinga" pitchFamily="34" charset="0"/>
          <a:ea typeface="+mn-ea"/>
          <a:cs typeface="Kaling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200" kern="1200">
          <a:solidFill>
            <a:schemeClr val="tx1"/>
          </a:solidFill>
          <a:latin typeface="Kalinga" pitchFamily="34" charset="0"/>
          <a:ea typeface="+mn-ea"/>
          <a:cs typeface="Kaling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200" kern="1200">
          <a:solidFill>
            <a:schemeClr val="tx1"/>
          </a:solidFill>
          <a:latin typeface="Kalinga" pitchFamily="34" charset="0"/>
          <a:ea typeface="+mn-ea"/>
          <a:cs typeface="Kaling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0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8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8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hyperlink" Target="http://drc.whiteestate.org/" TargetMode="External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0.jpeg"/><Relationship Id="rId4" Type="http://schemas.openxmlformats.org/officeDocument/2006/relationships/hyperlink" Target="mailto:mr.gabrielyan@yahoo.com" TargetMode="Externa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8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8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b="1" smtClean="0">
                <a:solidFill>
                  <a:schemeClr val="bg1"/>
                </a:solidFill>
              </a:rPr>
              <a:t>A warm welcome to everyone!</a:t>
            </a:r>
            <a:endParaRPr lang="en-US" b="1" dirty="0" smtClean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90600" y="1428750"/>
            <a:ext cx="2667000" cy="99060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/>
          <a:p>
            <a:endParaRPr lang="en-US" sz="1400" dirty="0" smtClean="0">
              <a:latin typeface="Kalinga" pitchFamily="34" charset="0"/>
              <a:cs typeface="Kalinga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98378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08" b="9708"/>
          <a:stretch>
            <a:fillRect/>
          </a:stretch>
        </p:blipFill>
        <p:spPr/>
      </p:pic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340428" y="4483738"/>
            <a:ext cx="5831772" cy="420522"/>
          </a:xfrm>
        </p:spPr>
        <p:txBody>
          <a:bodyPr>
            <a:normAutofit lnSpcReduction="10000"/>
          </a:bodyPr>
          <a:lstStyle/>
          <a:p>
            <a:r>
              <a:rPr lang="hy-AM" dirty="0" smtClean="0"/>
              <a:t>Մեխանիկական ներշնչվածություն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Աստվածաշնչյան գրողները</a:t>
            </a:r>
            <a:r>
              <a:rPr lang="en-US" dirty="0" smtClean="0"/>
              <a:t>          </a:t>
            </a:r>
            <a:r>
              <a:rPr lang="hy-AM" dirty="0" smtClean="0"/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/>
              <a:t>Ինչպե՞ս կարդալ Ուայթին</a:t>
            </a:r>
            <a:r>
              <a:rPr lang="en-US" dirty="0" smtClean="0"/>
              <a:t>          </a:t>
            </a:r>
            <a:r>
              <a:rPr lang="hy-AM" dirty="0" smtClean="0"/>
              <a:t>Քննադատություններ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hy-AM" dirty="0" smtClean="0"/>
              <a:t>Մեծ Պայքար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42904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Ներշնչվածության աստիճանը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hy-AM" dirty="0" smtClean="0"/>
              <a:t>Ջորջ Այդ Բաթլեր</a:t>
            </a:r>
            <a:endParaRPr lang="en-US" dirty="0"/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15" b="22213"/>
          <a:stretch/>
        </p:blipFill>
        <p:spPr/>
      </p:pic>
      <p:sp>
        <p:nvSpPr>
          <p:cNvPr id="9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Աստվածաշնչյան գրողները</a:t>
            </a:r>
            <a:r>
              <a:rPr lang="en-US" dirty="0" smtClean="0"/>
              <a:t>          </a:t>
            </a:r>
            <a:r>
              <a:rPr lang="hy-AM" dirty="0" smtClean="0"/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/>
              <a:t>Ինչպե՞ս կարդալ Ուայթին</a:t>
            </a:r>
            <a:r>
              <a:rPr lang="en-US" dirty="0" smtClean="0"/>
              <a:t>          </a:t>
            </a:r>
            <a:r>
              <a:rPr lang="hy-AM" dirty="0" smtClean="0"/>
              <a:t>Քննադատություններ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18364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31" b="25331"/>
          <a:stretch>
            <a:fillRect/>
          </a:stretch>
        </p:blipFill>
        <p:spPr/>
      </p:pic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340428" y="4483738"/>
            <a:ext cx="6060372" cy="420522"/>
          </a:xfrm>
        </p:spPr>
        <p:txBody>
          <a:bodyPr>
            <a:normAutofit lnSpcReduction="10000"/>
          </a:bodyPr>
          <a:lstStyle/>
          <a:p>
            <a:r>
              <a:rPr lang="hy-AM" dirty="0" smtClean="0"/>
              <a:t>Ինչպե՞ս է Աստվածաշունչը գրվել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>
                <a:solidFill>
                  <a:schemeClr val="bg1"/>
                </a:solidFill>
              </a:rPr>
              <a:t>Աստվածաշնչյան գրողները</a:t>
            </a:r>
            <a:r>
              <a:rPr lang="en-US" dirty="0" smtClean="0"/>
              <a:t>          </a:t>
            </a:r>
            <a:r>
              <a:rPr lang="hy-AM" dirty="0" smtClean="0"/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/>
              <a:t>Ինչպե՞ս կարդալ Ուայթին</a:t>
            </a:r>
            <a:r>
              <a:rPr lang="en-US" dirty="0" smtClean="0"/>
              <a:t>          </a:t>
            </a:r>
            <a:r>
              <a:rPr lang="hy-AM" dirty="0" smtClean="0"/>
              <a:t>Քննադատություններ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95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Ինչպե՞ս է Աստվածաշունչը գրվել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hy-AM" dirty="0" smtClean="0"/>
              <a:t>«Որովհետև երբեք մի մարգարեություն չտրվեցավ մարդկանց կամքի պես, բայց Սուրբ Հոգուց շարժված խոսեցին Աստծո մարդիկ:»</a:t>
            </a:r>
            <a:r>
              <a:rPr lang="en-US" dirty="0" smtClean="0"/>
              <a:t> (2 </a:t>
            </a:r>
            <a:r>
              <a:rPr lang="hy-AM" dirty="0" smtClean="0"/>
              <a:t>Պետ.</a:t>
            </a:r>
            <a:r>
              <a:rPr lang="en-US" dirty="0" smtClean="0"/>
              <a:t> 1</a:t>
            </a:r>
            <a:r>
              <a:rPr lang="hy-AM" dirty="0" smtClean="0"/>
              <a:t>.</a:t>
            </a:r>
            <a:r>
              <a:rPr lang="en-US" dirty="0" smtClean="0"/>
              <a:t>21)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>
                <a:solidFill>
                  <a:schemeClr val="bg1"/>
                </a:solidFill>
              </a:rPr>
              <a:t>Աստվածաշնչյան գրողները</a:t>
            </a:r>
            <a:r>
              <a:rPr lang="en-US" dirty="0" smtClean="0"/>
              <a:t>          </a:t>
            </a:r>
            <a:r>
              <a:rPr lang="hy-AM" dirty="0" smtClean="0"/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/>
              <a:t>Ինչպե՞ս կարդալ Ուայթին</a:t>
            </a:r>
            <a:r>
              <a:rPr lang="en-US" dirty="0" smtClean="0"/>
              <a:t>          </a:t>
            </a:r>
            <a:r>
              <a:rPr lang="hy-AM" dirty="0" smtClean="0"/>
              <a:t>Քննադատություններ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95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Ինչպե՞ս է Աստվածաշունչը գրվել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hy-AM" dirty="0" smtClean="0"/>
              <a:t>«Ամեն գիրք Աստվածաշունչ են և օգտակար վարդապետության, և հանդիմանության, և ուղղելու, և արդարության խրատելու համար:»</a:t>
            </a:r>
            <a:r>
              <a:rPr lang="en-US" dirty="0" smtClean="0"/>
              <a:t> (2 </a:t>
            </a:r>
            <a:r>
              <a:rPr lang="hy-AM" dirty="0" smtClean="0"/>
              <a:t>Տիմ.</a:t>
            </a:r>
            <a:r>
              <a:rPr lang="en-US" dirty="0" smtClean="0"/>
              <a:t> 3</a:t>
            </a:r>
            <a:r>
              <a:rPr lang="hy-AM" dirty="0" smtClean="0"/>
              <a:t>.</a:t>
            </a:r>
            <a:r>
              <a:rPr lang="en-US" dirty="0" smtClean="0"/>
              <a:t>16)</a:t>
            </a:r>
            <a:endParaRPr lang="en-US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>
                <a:solidFill>
                  <a:schemeClr val="bg1"/>
                </a:solidFill>
              </a:rPr>
              <a:t>Աստվածաշնչյան գրողները</a:t>
            </a:r>
            <a:r>
              <a:rPr lang="en-US" dirty="0" smtClean="0"/>
              <a:t>          </a:t>
            </a:r>
            <a:r>
              <a:rPr lang="hy-AM" dirty="0" smtClean="0"/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/>
              <a:t>Ինչպե՞ս կարդալ Ուայթին</a:t>
            </a:r>
            <a:r>
              <a:rPr lang="en-US" dirty="0" smtClean="0"/>
              <a:t>          </a:t>
            </a:r>
            <a:r>
              <a:rPr lang="hy-AM" dirty="0" smtClean="0"/>
              <a:t>Քննադատություններ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17305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Ինչպե՞ս է Աստվածաշունչը գրվել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>
              <a:lnSpc>
                <a:spcPts val="2300"/>
              </a:lnSpc>
            </a:pPr>
            <a:r>
              <a:rPr lang="ru-RU" dirty="0" smtClean="0"/>
              <a:t>«</a:t>
            </a:r>
            <a:r>
              <a:rPr lang="en-US" baseline="30000" dirty="0" smtClean="0"/>
              <a:t>1</a:t>
            </a:r>
            <a:r>
              <a:rPr lang="en-US" dirty="0" smtClean="0"/>
              <a:t> </a:t>
            </a:r>
            <a:r>
              <a:rPr lang="hy-AM" dirty="0" smtClean="0"/>
              <a:t>Որովհետև շատերը ձեռնարկեցին մեր մեջ հաստատված բաների պատմությունը վերստին կարգել.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aseline="30000" dirty="0" smtClean="0"/>
              <a:t>2</a:t>
            </a:r>
            <a:r>
              <a:rPr lang="en-US" dirty="0" smtClean="0"/>
              <a:t> </a:t>
            </a:r>
            <a:r>
              <a:rPr lang="hy-AM" dirty="0" smtClean="0"/>
              <a:t>Ինչպես մեզ ավանդեցին սկզբիցն ականատես և խոսքին սպասավոր լինողները </a:t>
            </a:r>
            <a:br>
              <a:rPr lang="hy-AM" dirty="0" smtClean="0"/>
            </a:br>
            <a:r>
              <a:rPr lang="en-US" baseline="30000" dirty="0" smtClean="0"/>
              <a:t>3</a:t>
            </a:r>
            <a:r>
              <a:rPr lang="en-US" dirty="0" smtClean="0"/>
              <a:t> </a:t>
            </a:r>
            <a:r>
              <a:rPr lang="hy-AM" dirty="0" smtClean="0"/>
              <a:t>Ես էլ, որ սկզբից բոլոր բաներին ճշմարտությունով հետևեցի, կամեցա կարգավ գրել քեզ, ով պատվականդ Թեոփիլե:»</a:t>
            </a:r>
            <a:r>
              <a:rPr lang="en-US" dirty="0" smtClean="0"/>
              <a:t> (</a:t>
            </a:r>
            <a:r>
              <a:rPr lang="hy-AM" dirty="0" smtClean="0"/>
              <a:t>Ղուկ. </a:t>
            </a:r>
            <a:r>
              <a:rPr lang="en-US" dirty="0" smtClean="0"/>
              <a:t>1</a:t>
            </a:r>
            <a:r>
              <a:rPr lang="hy-AM" dirty="0" smtClean="0"/>
              <a:t>.</a:t>
            </a:r>
            <a:r>
              <a:rPr lang="en-US" dirty="0" smtClean="0"/>
              <a:t>1-3)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>
                <a:solidFill>
                  <a:schemeClr val="bg1"/>
                </a:solidFill>
              </a:rPr>
              <a:t>Աստվածաշնչյան գրողները</a:t>
            </a:r>
            <a:r>
              <a:rPr lang="en-US" dirty="0" smtClean="0"/>
              <a:t>          </a:t>
            </a:r>
            <a:r>
              <a:rPr lang="hy-AM" dirty="0" smtClean="0"/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/>
              <a:t>Ինչպե՞ս կարդալ Ուայթին</a:t>
            </a:r>
            <a:r>
              <a:rPr lang="en-US" dirty="0" smtClean="0"/>
              <a:t>          </a:t>
            </a:r>
            <a:r>
              <a:rPr lang="hy-AM" dirty="0" smtClean="0"/>
              <a:t>Քննադատություններ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9816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Ինչպե՞ս է Աստվածաշունչը գրվել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>
              <a:lnSpc>
                <a:spcPts val="2300"/>
              </a:lnSpc>
            </a:pPr>
            <a:r>
              <a:rPr lang="hy-AM" dirty="0" smtClean="0"/>
              <a:t>«Որովհետև մենք նրանով ենք ապրում և շարժվում և կանք, ինչպես բանաստեղծներից ոմանք էլ ասացին. «Նրա ազգիցն էլ ենք»:» </a:t>
            </a:r>
            <a:r>
              <a:rPr lang="ru-RU" dirty="0" smtClean="0"/>
              <a:t>(</a:t>
            </a:r>
            <a:r>
              <a:rPr lang="hy-AM" dirty="0" smtClean="0"/>
              <a:t>Գործք. 17.28</a:t>
            </a:r>
            <a:r>
              <a:rPr lang="ru-RU" dirty="0" smtClean="0"/>
              <a:t>)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>
                <a:solidFill>
                  <a:schemeClr val="bg1"/>
                </a:solidFill>
              </a:rPr>
              <a:t>Աստվածաշնչյան գրողները</a:t>
            </a:r>
            <a:r>
              <a:rPr lang="en-US" dirty="0" smtClean="0"/>
              <a:t>          </a:t>
            </a:r>
            <a:r>
              <a:rPr lang="hy-AM" dirty="0" smtClean="0"/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/>
              <a:t>Ինչպե՞ս կարդալ Ուայթին</a:t>
            </a:r>
            <a:r>
              <a:rPr lang="en-US" dirty="0" smtClean="0"/>
              <a:t>          </a:t>
            </a:r>
            <a:r>
              <a:rPr lang="hy-AM" dirty="0" smtClean="0"/>
              <a:t>Քննադատություններ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65606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Ինչպե՞ս է Աստվածաշունչը գրվել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>
              <a:lnSpc>
                <a:spcPts val="2300"/>
              </a:lnSpc>
            </a:pPr>
            <a:r>
              <a:rPr lang="hy-AM" dirty="0" smtClean="0"/>
              <a:t>«Վերարկուն, որ Տրովադայում Կարպոսի մոտ թողեցի, գալիս բեր...» </a:t>
            </a:r>
            <a:r>
              <a:rPr lang="ru-RU" dirty="0" smtClean="0"/>
              <a:t>(</a:t>
            </a:r>
            <a:r>
              <a:rPr lang="hy-AM" dirty="0" smtClean="0"/>
              <a:t>2 Տիմ. 4.13</a:t>
            </a:r>
            <a:r>
              <a:rPr lang="ru-RU" dirty="0" smtClean="0"/>
              <a:t>)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>
                <a:solidFill>
                  <a:schemeClr val="bg1"/>
                </a:solidFill>
              </a:rPr>
              <a:t>Աստվածաշնչյան գրողները</a:t>
            </a:r>
            <a:r>
              <a:rPr lang="en-US" dirty="0" smtClean="0"/>
              <a:t>          </a:t>
            </a:r>
            <a:r>
              <a:rPr lang="hy-AM" dirty="0" smtClean="0"/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/>
              <a:t>Ինչպե՞ս կարդալ Ուայթին</a:t>
            </a:r>
            <a:r>
              <a:rPr lang="en-US" dirty="0" smtClean="0"/>
              <a:t>          </a:t>
            </a:r>
            <a:r>
              <a:rPr lang="hy-AM" dirty="0" smtClean="0"/>
              <a:t>Քննադատություններ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54401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Ինչպե՞ս է Աստվածաշունչը գրվել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hy-AM" dirty="0" smtClean="0"/>
              <a:t>«Աստվածաշունչը Աստծուն է համարում իր հեղինակը, բայց այն գրվել է մարդկային ձեռով, և նրա գրքերի ոճերի զանազանությունը ներկայացնում է նրա տարբեր գրողների բնութագրերը:</a:t>
            </a:r>
            <a:r>
              <a:rPr lang="hy-AM" dirty="0"/>
              <a:t> </a:t>
            </a:r>
            <a:r>
              <a:rPr lang="hy-AM" dirty="0" smtClean="0"/>
              <a:t>Հայտնված ճշմարտություններն «աստվածաշունչ» են</a:t>
            </a:r>
            <a:r>
              <a:rPr lang="en-US" dirty="0" smtClean="0"/>
              <a:t> (2 </a:t>
            </a:r>
            <a:r>
              <a:rPr lang="hy-AM" dirty="0" smtClean="0"/>
              <a:t>Տիմ.</a:t>
            </a:r>
            <a:r>
              <a:rPr lang="en-US" dirty="0" smtClean="0"/>
              <a:t> 3</a:t>
            </a:r>
            <a:r>
              <a:rPr lang="hy-AM" dirty="0" smtClean="0"/>
              <a:t>.</a:t>
            </a:r>
            <a:r>
              <a:rPr lang="en-US" dirty="0" smtClean="0"/>
              <a:t>16)</a:t>
            </a:r>
            <a:r>
              <a:rPr lang="hy-AM" dirty="0" smtClean="0"/>
              <a:t>, սակայն արտահայտված են մարդկային բառերով:» </a:t>
            </a:r>
            <a:r>
              <a:rPr lang="en-US" dirty="0" smtClean="0"/>
              <a:t>(</a:t>
            </a:r>
            <a:r>
              <a:rPr lang="hy-AM" dirty="0" smtClean="0"/>
              <a:t>ՄՊ 5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10" name="Picture Placeholder 9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" r="904"/>
          <a:stretch>
            <a:fillRect/>
          </a:stretch>
        </p:blipFill>
        <p:spPr/>
      </p:pic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>
                <a:solidFill>
                  <a:schemeClr val="bg1"/>
                </a:solidFill>
              </a:rPr>
              <a:t>Աստվածաշնչյան գրողները</a:t>
            </a:r>
            <a:r>
              <a:rPr lang="en-US" dirty="0" smtClean="0"/>
              <a:t>          </a:t>
            </a:r>
            <a:r>
              <a:rPr lang="hy-AM" dirty="0" smtClean="0"/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/>
              <a:t>Ինչպե՞ս կարդալ Ուայթին</a:t>
            </a:r>
            <a:r>
              <a:rPr lang="en-US" dirty="0" smtClean="0"/>
              <a:t>          </a:t>
            </a:r>
            <a:r>
              <a:rPr lang="hy-AM" dirty="0" smtClean="0"/>
              <a:t>Քննադատություններ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70102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Ինչպե՞ս է Աստվածաշունչը գրվել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622092" y="1200150"/>
            <a:ext cx="4078356" cy="3733800"/>
          </a:xfrm>
        </p:spPr>
        <p:txBody>
          <a:bodyPr/>
          <a:lstStyle/>
          <a:p>
            <a:r>
              <a:rPr lang="hy-AM" dirty="0" smtClean="0"/>
              <a:t>«Քանի որ ճշմարտության մասին գրել են տարբեր անհատներ, այն ներկայացված է իր ողջ բազմազանությամբ: Հեղինակներից մեկի վրա ավելի մեծ տպավորություն է թողել հարցի մի կողմը. Նա իր ուշադրությունը սևեռում է այն հանգամանքների վրա, որոնք ներդաշնակ են իր փորձառությանը կամ ընկալման և գնահատման ունակությանը: Մյուսին գրավում է հարցի մի այլ կողմը,</a:t>
            </a:r>
            <a:endParaRPr lang="en-US" dirty="0" smtClean="0"/>
          </a:p>
        </p:txBody>
      </p:sp>
      <p:pic>
        <p:nvPicPr>
          <p:cNvPr id="2" name="Picture Placeholder 1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r="8737"/>
          <a:stretch>
            <a:fillRect/>
          </a:stretch>
        </p:blipFill>
        <p:spPr/>
      </p:pic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>
                <a:solidFill>
                  <a:schemeClr val="bg1"/>
                </a:solidFill>
              </a:rPr>
              <a:t>Աստվածաշնչյան գրողները</a:t>
            </a:r>
            <a:r>
              <a:rPr lang="en-US" dirty="0" smtClean="0"/>
              <a:t>          </a:t>
            </a:r>
            <a:r>
              <a:rPr lang="hy-AM" dirty="0" smtClean="0"/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/>
              <a:t>Ինչպե՞ս կարդալ Ուայթին</a:t>
            </a:r>
            <a:r>
              <a:rPr lang="en-US" dirty="0" smtClean="0"/>
              <a:t>          </a:t>
            </a:r>
            <a:r>
              <a:rPr lang="hy-AM" dirty="0" smtClean="0"/>
              <a:t>Քննադատություններ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8230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Ինչպե՞ս է Աստվածաշունչը գրվել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622092" y="1428750"/>
            <a:ext cx="4078356" cy="3429000"/>
          </a:xfrm>
        </p:spPr>
        <p:txBody>
          <a:bodyPr/>
          <a:lstStyle/>
          <a:p>
            <a:r>
              <a:rPr lang="hy-AM" dirty="0" smtClean="0"/>
              <a:t>և այսպես յուրաքանչյուրը, գտնվելով Սուրբ Հոգու ներգործության տակ, խոսում են այն մասին, ինչը ամենից ուժեղ է տպավորվել իր մտքում. Ճշմարտությունն իր տարբեր կողմերով արտահայտված  յուրաքանչյուրի մեջ՝ կատարելապես ներդաշնակ և ամբողջական, և կարող է բավարարել մարդկանց կարիքները բոլոր պարագաներում և փորձառություններում:»</a:t>
            </a:r>
            <a:r>
              <a:rPr lang="en-US" dirty="0" smtClean="0"/>
              <a:t> (</a:t>
            </a:r>
            <a:r>
              <a:rPr lang="hy-AM" dirty="0" smtClean="0"/>
              <a:t>ՄՊ 6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2" name="Picture Placeholder 1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r="8737"/>
          <a:stretch>
            <a:fillRect/>
          </a:stretch>
        </p:blipFill>
        <p:spPr/>
      </p:pic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>
                <a:solidFill>
                  <a:schemeClr val="bg1"/>
                </a:solidFill>
              </a:rPr>
              <a:t>Աստվածաշնչյան գրողները</a:t>
            </a:r>
            <a:r>
              <a:rPr lang="en-US" dirty="0" smtClean="0"/>
              <a:t>          </a:t>
            </a:r>
            <a:r>
              <a:rPr lang="hy-AM" dirty="0" smtClean="0"/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/>
              <a:t>Ինչպե՞ս կարդալ Ուայթին</a:t>
            </a:r>
            <a:r>
              <a:rPr lang="en-US" dirty="0" smtClean="0"/>
              <a:t>          </a:t>
            </a:r>
            <a:r>
              <a:rPr lang="hy-AM" dirty="0" smtClean="0"/>
              <a:t>Քննադատություններ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36950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Իսկ Ուա՞յթը</a:t>
            </a:r>
            <a:endParaRPr lang="en-US" dirty="0"/>
          </a:p>
        </p:txBody>
      </p:sp>
      <p:sp>
        <p:nvSpPr>
          <p:cNvPr id="8" name="Isosceles Triangle 7"/>
          <p:cNvSpPr/>
          <p:nvPr/>
        </p:nvSpPr>
        <p:spPr>
          <a:xfrm>
            <a:off x="180974" y="2290306"/>
            <a:ext cx="2486026" cy="1348244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y-AM" sz="2000" b="1" dirty="0" smtClean="0"/>
              <a:t>Աստված</a:t>
            </a:r>
            <a:endParaRPr lang="en-US" sz="20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3070225" y="1662830"/>
            <a:ext cx="2089149" cy="660894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y-AM" sz="2000" b="1" dirty="0" smtClean="0"/>
              <a:t>Աստվածաշնչի գրողները</a:t>
            </a:r>
            <a:endParaRPr lang="en-US" sz="20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6324600" y="1855527"/>
            <a:ext cx="2133599" cy="304800"/>
          </a:xfrm>
          <a:prstGeom prst="roundRect">
            <a:avLst/>
          </a:prstGeom>
          <a:solidFill>
            <a:schemeClr val="tx1"/>
          </a:solidFill>
          <a:ln>
            <a:solidFill>
              <a:srgbClr val="131313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y-AM" sz="2000" b="1" dirty="0" smtClean="0"/>
              <a:t>Աստվածաշունչ</a:t>
            </a:r>
            <a:endParaRPr lang="en-US" sz="2000" b="1" dirty="0"/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2000250" y="2067673"/>
            <a:ext cx="1047750" cy="88653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endCxn id="10" idx="1"/>
          </p:cNvCxnSpPr>
          <p:nvPr/>
        </p:nvCxnSpPr>
        <p:spPr>
          <a:xfrm>
            <a:off x="5181600" y="2007927"/>
            <a:ext cx="11430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3505199" y="3486150"/>
            <a:ext cx="1676399" cy="304800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y-AM" sz="2000" b="1" dirty="0" smtClean="0"/>
              <a:t>Էլեն Ուայթ</a:t>
            </a:r>
            <a:endParaRPr lang="en-US" sz="2000" b="1" dirty="0"/>
          </a:p>
        </p:txBody>
      </p:sp>
      <p:sp>
        <p:nvSpPr>
          <p:cNvPr id="22" name="Rounded Rectangle 21"/>
          <p:cNvSpPr/>
          <p:nvPr/>
        </p:nvSpPr>
        <p:spPr>
          <a:xfrm>
            <a:off x="6329900" y="3486150"/>
            <a:ext cx="2509300" cy="304800"/>
          </a:xfrm>
          <a:prstGeom prst="roundRect">
            <a:avLst/>
          </a:prstGeom>
          <a:solidFill>
            <a:schemeClr val="tx1"/>
          </a:solidFill>
          <a:ln>
            <a:solidFill>
              <a:srgbClr val="131313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hy-AM" sz="2000" b="1" dirty="0" smtClean="0"/>
              <a:t>Նրա գրությունները</a:t>
            </a:r>
            <a:endParaRPr lang="en-US" sz="2000" b="1" dirty="0"/>
          </a:p>
        </p:txBody>
      </p:sp>
      <p:cxnSp>
        <p:nvCxnSpPr>
          <p:cNvPr id="23" name="Straight Arrow Connector 22"/>
          <p:cNvCxnSpPr>
            <a:endCxn id="22" idx="1"/>
          </p:cNvCxnSpPr>
          <p:nvPr/>
        </p:nvCxnSpPr>
        <p:spPr>
          <a:xfrm>
            <a:off x="5181598" y="3638550"/>
            <a:ext cx="1148302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endCxn id="21" idx="1"/>
          </p:cNvCxnSpPr>
          <p:nvPr/>
        </p:nvCxnSpPr>
        <p:spPr>
          <a:xfrm>
            <a:off x="2048796" y="2948012"/>
            <a:ext cx="1456403" cy="69053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743200" y="2697860"/>
            <a:ext cx="3200400" cy="397738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en-US" sz="2000" b="1" dirty="0" smtClean="0">
                <a:latin typeface="Kalinga" pitchFamily="34" charset="0"/>
                <a:cs typeface="Kalinga" pitchFamily="34" charset="0"/>
              </a:rPr>
              <a:t>~ 2000 – 3000 </a:t>
            </a:r>
            <a:r>
              <a:rPr lang="hy-AM" sz="2000" b="1" dirty="0" smtClean="0">
                <a:latin typeface="Kalinga" pitchFamily="34" charset="0"/>
                <a:cs typeface="Kalinga" pitchFamily="34" charset="0"/>
              </a:rPr>
              <a:t>տարիներ</a:t>
            </a:r>
            <a:endParaRPr lang="en-US" sz="2000" b="1" dirty="0" smtClean="0">
              <a:latin typeface="Kalinga" pitchFamily="34" charset="0"/>
              <a:cs typeface="Kalinga" pitchFamily="34" charset="0"/>
            </a:endParaRPr>
          </a:p>
        </p:txBody>
      </p:sp>
      <p:cxnSp>
        <p:nvCxnSpPr>
          <p:cNvPr id="32" name="Straight Arrow Connector 31"/>
          <p:cNvCxnSpPr>
            <a:stCxn id="30" idx="2"/>
          </p:cNvCxnSpPr>
          <p:nvPr/>
        </p:nvCxnSpPr>
        <p:spPr>
          <a:xfrm>
            <a:off x="4343400" y="3095598"/>
            <a:ext cx="0" cy="390552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endCxn id="30" idx="0"/>
          </p:cNvCxnSpPr>
          <p:nvPr/>
        </p:nvCxnSpPr>
        <p:spPr>
          <a:xfrm>
            <a:off x="4340750" y="2343150"/>
            <a:ext cx="2650" cy="35471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>
                <a:solidFill>
                  <a:schemeClr val="bg1"/>
                </a:solidFill>
              </a:rPr>
              <a:t>Աստվածաշնչյան գրողները</a:t>
            </a:r>
            <a:r>
              <a:rPr lang="en-US" dirty="0" smtClean="0"/>
              <a:t>          </a:t>
            </a:r>
            <a:r>
              <a:rPr lang="hy-AM" dirty="0" smtClean="0"/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/>
              <a:t>Ինչպե՞ս կարդալ Ուայթին</a:t>
            </a:r>
            <a:r>
              <a:rPr lang="en-US" dirty="0" smtClean="0"/>
              <a:t>          </a:t>
            </a:r>
            <a:r>
              <a:rPr lang="hy-AM" dirty="0" smtClean="0"/>
              <a:t>Քննադատություններ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93012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340428" y="4483738"/>
            <a:ext cx="5907972" cy="420522"/>
          </a:xfrm>
        </p:spPr>
        <p:txBody>
          <a:bodyPr>
            <a:normAutofit fontScale="92500"/>
          </a:bodyPr>
          <a:lstStyle/>
          <a:p>
            <a:r>
              <a:rPr lang="hy-AM" dirty="0" smtClean="0"/>
              <a:t>Կա՞ն արդյոք սխալներ Աստվածաշնչում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5" name="Picture Placeholder 14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50" b="20150"/>
          <a:stretch>
            <a:fillRect/>
          </a:stretch>
        </p:blipFill>
        <p:spPr/>
      </p:pic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>
                <a:solidFill>
                  <a:schemeClr val="bg1"/>
                </a:solidFill>
              </a:rPr>
              <a:t>Աստվածաշնչյան գրողները</a:t>
            </a:r>
            <a:r>
              <a:rPr lang="en-US" dirty="0" smtClean="0"/>
              <a:t>          </a:t>
            </a:r>
            <a:r>
              <a:rPr lang="hy-AM" dirty="0" smtClean="0"/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/>
              <a:t>Ինչպե՞ս կարդալ Ուայթին</a:t>
            </a:r>
            <a:r>
              <a:rPr lang="en-US" dirty="0" smtClean="0"/>
              <a:t>          </a:t>
            </a:r>
            <a:r>
              <a:rPr lang="hy-AM" dirty="0" smtClean="0"/>
              <a:t>Քննադատություններ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22038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/>
          </a:bodyPr>
          <a:lstStyle/>
          <a:p>
            <a:r>
              <a:rPr lang="hy-AM" dirty="0" smtClean="0"/>
              <a:t>Կա՞ն արդյոք սխալներ Աստվածաշնչում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hy-AM" dirty="0" smtClean="0"/>
              <a:t>«Մարդը սխալական է, բայց Աստծո խոսքը անսխալական է:» </a:t>
            </a:r>
            <a:r>
              <a:rPr lang="en-US" dirty="0" smtClean="0"/>
              <a:t>(1SM 416)</a:t>
            </a:r>
            <a:endParaRPr lang="en-US" dirty="0"/>
          </a:p>
        </p:txBody>
      </p:sp>
      <p:pic>
        <p:nvPicPr>
          <p:cNvPr id="18" name="Picture Placeholder 17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r="8737"/>
          <a:stretch>
            <a:fillRect/>
          </a:stretch>
        </p:blipFill>
        <p:spPr/>
      </p:pic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>
                <a:solidFill>
                  <a:schemeClr val="bg1"/>
                </a:solidFill>
              </a:rPr>
              <a:t>Աստվածաշնչյան գրողները</a:t>
            </a:r>
            <a:r>
              <a:rPr lang="en-US" dirty="0" smtClean="0"/>
              <a:t>          </a:t>
            </a:r>
            <a:r>
              <a:rPr lang="hy-AM" dirty="0" smtClean="0"/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/>
              <a:t>Ինչպե՞ս կարդալ Ուայթին</a:t>
            </a:r>
            <a:r>
              <a:rPr lang="en-US" dirty="0" smtClean="0"/>
              <a:t>          </a:t>
            </a:r>
            <a:r>
              <a:rPr lang="hy-AM" dirty="0" smtClean="0"/>
              <a:t>Քննադատություններ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33652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/>
          </a:bodyPr>
          <a:lstStyle/>
          <a:p>
            <a:r>
              <a:rPr lang="hy-AM" dirty="0" smtClean="0"/>
              <a:t>Կա՞ն արդյոք սխալներ Աստվածաշնչում 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hy-AM" dirty="0" smtClean="0"/>
              <a:t>«Ես երբեք չեմ պնդել, որ անսխալական եմ, Աստված է միայն անսխալական:»</a:t>
            </a:r>
            <a:r>
              <a:rPr lang="en-US" dirty="0" smtClean="0"/>
              <a:t> (1SM 20)</a:t>
            </a:r>
            <a:endParaRPr lang="en-US" dirty="0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r="8737"/>
          <a:stretch>
            <a:fillRect/>
          </a:stretch>
        </p:blipFill>
        <p:spPr/>
      </p:pic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>
                <a:solidFill>
                  <a:schemeClr val="bg1"/>
                </a:solidFill>
              </a:rPr>
              <a:t>Աստվածաշնչյան գրողները</a:t>
            </a:r>
            <a:r>
              <a:rPr lang="en-US" dirty="0" smtClean="0"/>
              <a:t>          </a:t>
            </a:r>
            <a:r>
              <a:rPr lang="hy-AM" dirty="0" smtClean="0"/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/>
              <a:t>Ինչպե՞ս կարդալ Ուայթին</a:t>
            </a:r>
            <a:r>
              <a:rPr lang="en-US" dirty="0" smtClean="0"/>
              <a:t>          </a:t>
            </a:r>
            <a:r>
              <a:rPr lang="hy-AM" dirty="0" smtClean="0"/>
              <a:t>Քննադատություններ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16188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/>
          </a:bodyPr>
          <a:lstStyle/>
          <a:p>
            <a:r>
              <a:rPr lang="hy-AM" dirty="0" smtClean="0"/>
              <a:t>Կա՞ն արդյոք սխալներ Աստվածաշնչում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hy-AM" dirty="0" smtClean="0"/>
              <a:t>«Նա Աստծուց լիազորված չէր զիջելու, երբ նրան դա խնդրեին:»</a:t>
            </a:r>
            <a:r>
              <a:rPr lang="en-US" dirty="0" smtClean="0"/>
              <a:t> (AA 405)</a:t>
            </a:r>
            <a:endParaRPr lang="en-US" dirty="0"/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r="8737"/>
          <a:stretch>
            <a:fillRect/>
          </a:stretch>
        </p:blipFill>
        <p:spPr/>
      </p:pic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>
                <a:solidFill>
                  <a:schemeClr val="bg1"/>
                </a:solidFill>
              </a:rPr>
              <a:t>Աստվածաշնչյան գրողները</a:t>
            </a:r>
            <a:r>
              <a:rPr lang="en-US" dirty="0" smtClean="0"/>
              <a:t>          </a:t>
            </a:r>
            <a:r>
              <a:rPr lang="hy-AM" dirty="0" smtClean="0"/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/>
              <a:t>Ինչպե՞ս կարդալ Ուայթին</a:t>
            </a:r>
            <a:r>
              <a:rPr lang="en-US" dirty="0" smtClean="0"/>
              <a:t>          </a:t>
            </a:r>
            <a:r>
              <a:rPr lang="hy-AM" dirty="0" smtClean="0"/>
              <a:t>Քննադատություններ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84280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r="8737"/>
          <a:stretch>
            <a:fillRect/>
          </a:stretch>
        </p:blipFill>
        <p:spPr/>
      </p:pic>
      <p:sp>
        <p:nvSpPr>
          <p:cNvPr id="9" name="Text Placeholder 8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hy-AM" dirty="0" smtClean="0"/>
              <a:t>«Երբ Աստվածաշնչի պատճեները քիչ էին, գիտական մարդիկ փոխեցին որոշակի բառեր այն հասկանալի սարքելու մարդկանց համար, բայց իրականում ավելի խորհրդային սարքեցին այն, ինչ պարզ էր, և ուղղեցին մտքերը ավանդությունից առաջացած իրենց տեսակետերի կողմը:»</a:t>
            </a:r>
            <a:r>
              <a:rPr lang="en-US" dirty="0" smtClean="0"/>
              <a:t> (EW 220)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>
                <a:solidFill>
                  <a:schemeClr val="bg1"/>
                </a:solidFill>
              </a:rPr>
              <a:t>Աստվածաշնչյան գրողները</a:t>
            </a:r>
            <a:r>
              <a:rPr lang="en-US" dirty="0" smtClean="0"/>
              <a:t>          </a:t>
            </a:r>
            <a:r>
              <a:rPr lang="hy-AM" dirty="0" smtClean="0"/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/>
              <a:t>Ինչպե՞ս կարդալ Ուայթին</a:t>
            </a:r>
            <a:r>
              <a:rPr lang="en-US" dirty="0" smtClean="0"/>
              <a:t>          </a:t>
            </a:r>
            <a:r>
              <a:rPr lang="hy-AM" dirty="0" smtClean="0"/>
              <a:t>Քննադատություններ</a:t>
            </a:r>
            <a:endParaRPr lang="en-US" dirty="0"/>
          </a:p>
        </p:txBody>
      </p:sp>
      <p:sp>
        <p:nvSpPr>
          <p:cNvPr id="10" name="Text Placeholder 8"/>
          <p:cNvSpPr txBox="1">
            <a:spLocks/>
          </p:cNvSpPr>
          <p:nvPr/>
        </p:nvSpPr>
        <p:spPr>
          <a:xfrm>
            <a:off x="3288476" y="703428"/>
            <a:ext cx="5550724" cy="420522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 spc="-150" baseline="0">
                <a:solidFill>
                  <a:schemeClr val="tx1"/>
                </a:solidFill>
                <a:latin typeface="Kalinga" pitchFamily="34" charset="0"/>
                <a:ea typeface="+mn-ea"/>
                <a:cs typeface="Kalinga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Kalinga" pitchFamily="34" charset="0"/>
                <a:ea typeface="+mn-ea"/>
                <a:cs typeface="Kalinga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Kalinga" pitchFamily="34" charset="0"/>
                <a:ea typeface="+mn-ea"/>
                <a:cs typeface="Kalinga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Kalinga" pitchFamily="34" charset="0"/>
                <a:ea typeface="+mn-ea"/>
                <a:cs typeface="Kalinga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Kalinga" pitchFamily="34" charset="0"/>
                <a:ea typeface="+mn-ea"/>
                <a:cs typeface="Kaling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y-AM" dirty="0" smtClean="0"/>
              <a:t>Կա՞ն արդյոք սխալներ Աստվածաշնչում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62891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874644" y="1428750"/>
            <a:ext cx="4230756" cy="3124200"/>
          </a:xfrm>
        </p:spPr>
        <p:txBody>
          <a:bodyPr/>
          <a:lstStyle/>
          <a:p>
            <a:r>
              <a:rPr lang="hy-AM" dirty="0" smtClean="0"/>
              <a:t>«Քսաներկու տարեկան էր Ոքոզիան երբոր թագավոր եղավ և մեկ տարի թագավորեց Երուսաղեմում...» </a:t>
            </a:r>
            <a:r>
              <a:rPr lang="en-US" dirty="0" smtClean="0"/>
              <a:t>(</a:t>
            </a:r>
            <a:r>
              <a:rPr lang="en-US" dirty="0"/>
              <a:t>4</a:t>
            </a:r>
            <a:r>
              <a:rPr lang="hy-AM" dirty="0" smtClean="0"/>
              <a:t> Թագ. </a:t>
            </a:r>
            <a:r>
              <a:rPr lang="en-US" dirty="0"/>
              <a:t>8</a:t>
            </a:r>
            <a:r>
              <a:rPr lang="hy-AM" dirty="0" smtClean="0"/>
              <a:t>.</a:t>
            </a:r>
            <a:r>
              <a:rPr lang="en-US" dirty="0" smtClean="0"/>
              <a:t>26)</a:t>
            </a:r>
            <a:endParaRPr lang="hy-AM" dirty="0" smtClean="0"/>
          </a:p>
          <a:p>
            <a:r>
              <a:rPr lang="hy-AM" dirty="0" smtClean="0"/>
              <a:t>«Ոքոզիան քառասուներկու տարեկան էր երբոր թագավոր եղավ և մեկ տարի թագավորեց Երուսաղեմում...» </a:t>
            </a:r>
            <a:r>
              <a:rPr lang="ru-RU" dirty="0" smtClean="0"/>
              <a:t>(</a:t>
            </a:r>
            <a:r>
              <a:rPr lang="hy-AM" dirty="0" smtClean="0"/>
              <a:t>2 Մնաց. 22.2</a:t>
            </a:r>
            <a:r>
              <a:rPr lang="ru-RU" dirty="0" smtClean="0"/>
              <a:t>)</a:t>
            </a:r>
            <a:endParaRPr lang="en-US" dirty="0"/>
          </a:p>
        </p:txBody>
      </p:sp>
      <p:sp>
        <p:nvSpPr>
          <p:cNvPr id="9" name="Text Placeholder 8"/>
          <p:cNvSpPr txBox="1">
            <a:spLocks/>
          </p:cNvSpPr>
          <p:nvPr/>
        </p:nvSpPr>
        <p:spPr>
          <a:xfrm>
            <a:off x="3288476" y="703428"/>
            <a:ext cx="5550724" cy="420522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 spc="-150" baseline="0">
                <a:solidFill>
                  <a:schemeClr val="tx1"/>
                </a:solidFill>
                <a:latin typeface="Kalinga" pitchFamily="34" charset="0"/>
                <a:ea typeface="+mn-ea"/>
                <a:cs typeface="Kalinga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Kalinga" pitchFamily="34" charset="0"/>
                <a:ea typeface="+mn-ea"/>
                <a:cs typeface="Kalinga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Kalinga" pitchFamily="34" charset="0"/>
                <a:ea typeface="+mn-ea"/>
                <a:cs typeface="Kalinga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Kalinga" pitchFamily="34" charset="0"/>
                <a:ea typeface="+mn-ea"/>
                <a:cs typeface="Kalinga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Kalinga" pitchFamily="34" charset="0"/>
                <a:ea typeface="+mn-ea"/>
                <a:cs typeface="Kaling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y-AM" dirty="0" smtClean="0"/>
              <a:t>Կա՞ն արդյոք սխալներ Աստվածաշնչում</a:t>
            </a:r>
            <a:endParaRPr lang="en-US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>
                <a:solidFill>
                  <a:schemeClr val="bg1"/>
                </a:solidFill>
              </a:rPr>
              <a:t>Աստվածաշնչյան գրողները</a:t>
            </a:r>
            <a:r>
              <a:rPr lang="en-US" dirty="0" smtClean="0"/>
              <a:t>          </a:t>
            </a:r>
            <a:r>
              <a:rPr lang="hy-AM" dirty="0" smtClean="0"/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/>
              <a:t>Ինչպե՞ս կարդալ Ուայթին</a:t>
            </a:r>
            <a:r>
              <a:rPr lang="en-US" dirty="0" smtClean="0"/>
              <a:t>          </a:t>
            </a:r>
            <a:r>
              <a:rPr lang="hy-AM" dirty="0" smtClean="0"/>
              <a:t>Քննադատություններ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94147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4622092" y="1276350"/>
            <a:ext cx="4369508" cy="3581400"/>
          </a:xfrm>
        </p:spPr>
        <p:txBody>
          <a:bodyPr/>
          <a:lstStyle/>
          <a:p>
            <a:pPr>
              <a:lnSpc>
                <a:spcPts val="2300"/>
              </a:lnSpc>
            </a:pPr>
            <a:r>
              <a:rPr lang="hy-AM" dirty="0" smtClean="0"/>
              <a:t>«Ոմանք լուրջ նայում են մեզ և հարց տալիս. «Չե՞ք կարծում, որ արտագրողները և թարգմանիչները կարող էին սխալ թույլ տալ»: Դա հնարավոր է, և միտքը, որ շատ սհամանափակ է, և կարող է երկմտել և գայթակղվել նման հնարավորության վրա, ապա պատրաստ է գայթակղվել նմանապես ներշնչված Աստծո խոսքի վրա, քանի որ նրանց թույլ մտքերը չեն կարողանում տեսնել Աստծո նպատակների միջով:» </a:t>
            </a:r>
            <a:r>
              <a:rPr lang="en-US" dirty="0"/>
              <a:t>(1SM 16)</a:t>
            </a:r>
          </a:p>
          <a:p>
            <a:pPr>
              <a:lnSpc>
                <a:spcPts val="2300"/>
              </a:lnSpc>
            </a:pPr>
            <a:endParaRPr lang="en-US" dirty="0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7" r="8737"/>
          <a:stretch>
            <a:fillRect/>
          </a:stretch>
        </p:blipFill>
        <p:spPr/>
      </p:pic>
      <p:sp>
        <p:nvSpPr>
          <p:cNvPr id="7" name="Text Placeholder 8"/>
          <p:cNvSpPr txBox="1">
            <a:spLocks/>
          </p:cNvSpPr>
          <p:nvPr/>
        </p:nvSpPr>
        <p:spPr>
          <a:xfrm>
            <a:off x="3288476" y="703428"/>
            <a:ext cx="5550724" cy="420522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 spc="-150" baseline="0">
                <a:solidFill>
                  <a:schemeClr val="tx1"/>
                </a:solidFill>
                <a:latin typeface="Kalinga" pitchFamily="34" charset="0"/>
                <a:ea typeface="+mn-ea"/>
                <a:cs typeface="Kalinga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Kalinga" pitchFamily="34" charset="0"/>
                <a:ea typeface="+mn-ea"/>
                <a:cs typeface="Kalinga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Kalinga" pitchFamily="34" charset="0"/>
                <a:ea typeface="+mn-ea"/>
                <a:cs typeface="Kalinga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Kalinga" pitchFamily="34" charset="0"/>
                <a:ea typeface="+mn-ea"/>
                <a:cs typeface="Kalinga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Kalinga" pitchFamily="34" charset="0"/>
                <a:ea typeface="+mn-ea"/>
                <a:cs typeface="Kaling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y-AM" dirty="0" smtClean="0"/>
              <a:t>Կա՞ն արդյոք սխալներ Աստվածաշնչում</a:t>
            </a:r>
            <a:endParaRPr lang="en-US" dirty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>
                <a:solidFill>
                  <a:schemeClr val="bg1"/>
                </a:solidFill>
              </a:rPr>
              <a:t>Աստվածաշնչյան գրողները</a:t>
            </a:r>
            <a:r>
              <a:rPr lang="en-US" dirty="0" smtClean="0"/>
              <a:t>          </a:t>
            </a:r>
            <a:r>
              <a:rPr lang="hy-AM" dirty="0" smtClean="0"/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/>
              <a:t>Ինչպե՞ս կարդալ Ուայթին</a:t>
            </a:r>
            <a:r>
              <a:rPr lang="en-US" dirty="0" smtClean="0"/>
              <a:t>          </a:t>
            </a:r>
            <a:r>
              <a:rPr lang="hy-AM" dirty="0" smtClean="0"/>
              <a:t>Քննադատություններ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61057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Երկմտելու պատճառներ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" name="Picture Placeholder 13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76" b="15176"/>
          <a:stretch>
            <a:fillRect/>
          </a:stretch>
        </p:blipFill>
        <p:spPr/>
      </p:pic>
      <p:sp>
        <p:nvSpPr>
          <p:cNvPr id="9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>
                <a:solidFill>
                  <a:schemeClr val="bg1"/>
                </a:solidFill>
              </a:rPr>
              <a:t>Աստվածաշնչյան գրողները</a:t>
            </a:r>
            <a:r>
              <a:rPr lang="en-US" dirty="0" smtClean="0"/>
              <a:t>          </a:t>
            </a:r>
            <a:r>
              <a:rPr lang="hy-AM" dirty="0" smtClean="0"/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/>
              <a:t>Ինչպե՞ս կարդալ Ուայթին</a:t>
            </a:r>
            <a:r>
              <a:rPr lang="en-US" dirty="0" smtClean="0"/>
              <a:t>          </a:t>
            </a:r>
            <a:r>
              <a:rPr lang="hy-AM" dirty="0" smtClean="0"/>
              <a:t>Քննադատություններ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956199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Երկմտելու պատճառներ</a:t>
            </a:r>
            <a:endParaRPr lang="en-US" dirty="0"/>
          </a:p>
        </p:txBody>
      </p:sp>
      <p:pic>
        <p:nvPicPr>
          <p:cNvPr id="10" name="Picture Placeholder 9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31" r="14631"/>
          <a:stretch>
            <a:fillRect/>
          </a:stretch>
        </p:blipFill>
        <p:spPr/>
      </p:pic>
      <p:sp>
        <p:nvSpPr>
          <p:cNvPr id="9" name="Text Placeholder 8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hy-AM" dirty="0" smtClean="0"/>
              <a:t>«Հիմնականում ամեն դեպքում, երբ ինչ որ մեկը կասկածանքով է լցվում Աստվածաշնչի խոսքի նկատմամբ, ապա դա այն պատճառով է, որ նա ապրում է անսուրբ կյանքով և հանդիմանվում է այդ խոսքից:»</a:t>
            </a:r>
            <a:r>
              <a:rPr lang="en-US" dirty="0" smtClean="0"/>
              <a:t> (1T 440)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>
                <a:solidFill>
                  <a:schemeClr val="bg1"/>
                </a:solidFill>
              </a:rPr>
              <a:t>Աստվածաշնչյան գրողները</a:t>
            </a:r>
            <a:r>
              <a:rPr lang="en-US" dirty="0" smtClean="0"/>
              <a:t>          </a:t>
            </a:r>
            <a:r>
              <a:rPr lang="hy-AM" dirty="0" smtClean="0"/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/>
              <a:t>Ինչպե՞ս կարդալ Ուայթին</a:t>
            </a:r>
            <a:r>
              <a:rPr lang="en-US" dirty="0" smtClean="0"/>
              <a:t>          </a:t>
            </a:r>
            <a:r>
              <a:rPr lang="hy-AM" dirty="0" smtClean="0"/>
              <a:t>Քննադատություններ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92818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Ամփոփելով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622092" y="1200150"/>
            <a:ext cx="4369508" cy="3352800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hy-AM" dirty="0" smtClean="0"/>
              <a:t>Միայն մտքերն են ներշնչվում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hy-AM" dirty="0" smtClean="0"/>
              <a:t>Աստվածաշունչը գրված է մարդկանց բառերով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hy-AM" dirty="0" smtClean="0"/>
              <a:t>Աստվածաշունչը ներշնչված է հավասարաչափ ամբողջությամբ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hy-AM" dirty="0" smtClean="0"/>
              <a:t>Կարող են լինել մանր սխալներ, որոնք փրկության հարց չեն</a:t>
            </a:r>
          </a:p>
          <a:p>
            <a:pPr marL="342900" indent="-342900">
              <a:buFont typeface="+mj-lt"/>
              <a:buAutoNum type="arabicPeriod"/>
            </a:pPr>
            <a:r>
              <a:rPr lang="hy-AM" dirty="0" smtClean="0"/>
              <a:t>Սա վերաբերվում է ինչպես Աստվածաշնչին այնպես </a:t>
            </a:r>
            <a:r>
              <a:rPr lang="hy-AM" dirty="0"/>
              <a:t>Է</a:t>
            </a:r>
            <a:r>
              <a:rPr lang="hy-AM" dirty="0" smtClean="0"/>
              <a:t>լեն Ուայթի գրություններին</a:t>
            </a:r>
            <a:endParaRPr lang="en-US" dirty="0"/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0" r="6820"/>
          <a:stretch>
            <a:fillRect/>
          </a:stretch>
        </p:blipFill>
        <p:spPr/>
      </p:pic>
      <p:sp>
        <p:nvSpPr>
          <p:cNvPr id="9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>
                <a:solidFill>
                  <a:schemeClr val="bg1"/>
                </a:solidFill>
              </a:rPr>
              <a:t>Աստվածաշնչյան գրողները</a:t>
            </a:r>
            <a:r>
              <a:rPr lang="en-US" dirty="0" smtClean="0"/>
              <a:t>          </a:t>
            </a:r>
            <a:r>
              <a:rPr lang="hy-AM" dirty="0" smtClean="0"/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/>
              <a:t>Ինչպե՞ս կարդալ Ուայթին</a:t>
            </a:r>
            <a:r>
              <a:rPr lang="en-US" dirty="0" smtClean="0"/>
              <a:t>          </a:t>
            </a:r>
            <a:r>
              <a:rPr lang="hy-AM" dirty="0" smtClean="0"/>
              <a:t>Քննադատություններ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89163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40428" y="4483738"/>
            <a:ext cx="4841172" cy="420522"/>
          </a:xfrm>
        </p:spPr>
        <p:txBody>
          <a:bodyPr>
            <a:normAutofit lnSpcReduction="10000"/>
          </a:bodyPr>
          <a:lstStyle/>
          <a:p>
            <a:r>
              <a:rPr lang="hy-AM" dirty="0" smtClean="0"/>
              <a:t>Էլեն Ուայթը և Աստվածաշունչը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" name="Picture Placeholder 13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4" b="688"/>
          <a:stretch/>
        </p:blipFill>
        <p:spPr/>
      </p:pic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Աստվածաշնչյան գրողները</a:t>
            </a:r>
            <a:r>
              <a:rPr lang="en-US" dirty="0" smtClean="0"/>
              <a:t> 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       </a:t>
            </a:r>
            <a:r>
              <a:rPr lang="hy-AM" dirty="0" smtClean="0">
                <a:solidFill>
                  <a:schemeClr val="bg1"/>
                </a:solidFill>
              </a:rPr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/>
              <a:t>Ինչպե՞ս կարդալ Ուայթին</a:t>
            </a:r>
            <a:r>
              <a:rPr lang="en-US" dirty="0" smtClean="0"/>
              <a:t>          </a:t>
            </a:r>
            <a:r>
              <a:rPr lang="hy-AM" dirty="0" smtClean="0"/>
              <a:t>Քննադատություններ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3556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Էլեն Ուայթը և Աստվածաշունչը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dirty="0" smtClean="0"/>
              <a:t>«</a:t>
            </a:r>
            <a:r>
              <a:rPr lang="hy-AM" dirty="0" smtClean="0"/>
              <a:t>Եվ վիշապը բարկացավ այն կնկա վրա, և գնաց պատերազմ անելու նրա մյուս զավակների հետ, որ Աստծո պատվիրանները պահում են, և Հիսուսի վկայությունն ունեն:»</a:t>
            </a:r>
            <a:r>
              <a:rPr lang="en-US" dirty="0" smtClean="0"/>
              <a:t> (</a:t>
            </a:r>
            <a:r>
              <a:rPr lang="hy-AM" dirty="0" smtClean="0"/>
              <a:t>Հայտ.</a:t>
            </a:r>
            <a:r>
              <a:rPr lang="en-US" dirty="0" smtClean="0"/>
              <a:t> 12</a:t>
            </a:r>
            <a:r>
              <a:rPr lang="hy-AM" dirty="0" smtClean="0"/>
              <a:t>.</a:t>
            </a:r>
            <a:r>
              <a:rPr lang="en-US" dirty="0" smtClean="0"/>
              <a:t>17)</a:t>
            </a:r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Աստվածաշնչյան գրողները</a:t>
            </a:r>
            <a:r>
              <a:rPr lang="en-US" dirty="0" smtClean="0"/>
              <a:t> 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       </a:t>
            </a:r>
            <a:r>
              <a:rPr lang="hy-AM" dirty="0" smtClean="0">
                <a:solidFill>
                  <a:schemeClr val="bg1"/>
                </a:solidFill>
              </a:rPr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/>
              <a:t>Ինչպե՞ս կարդալ Ուայթին</a:t>
            </a:r>
            <a:r>
              <a:rPr lang="en-US" dirty="0" smtClean="0"/>
              <a:t>          </a:t>
            </a:r>
            <a:r>
              <a:rPr lang="hy-AM" dirty="0" smtClean="0"/>
              <a:t>Քննադատություններ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8150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hy-AM" dirty="0" smtClean="0"/>
              <a:t>«Որովհետև Հիսուսի վկայությունը մարգարեության հոգին է:»</a:t>
            </a:r>
            <a:r>
              <a:rPr lang="en-US" dirty="0" smtClean="0"/>
              <a:t> (</a:t>
            </a:r>
            <a:r>
              <a:rPr lang="hy-AM" dirty="0" smtClean="0"/>
              <a:t>Հայտն.</a:t>
            </a:r>
            <a:r>
              <a:rPr lang="en-US" dirty="0" smtClean="0"/>
              <a:t> 19</a:t>
            </a:r>
            <a:r>
              <a:rPr lang="hy-AM" dirty="0" smtClean="0"/>
              <a:t>.</a:t>
            </a:r>
            <a:r>
              <a:rPr lang="en-US" dirty="0" smtClean="0"/>
              <a:t>10)</a:t>
            </a:r>
            <a:endParaRPr lang="en-US" dirty="0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Աստվածաշնչյան գրողները</a:t>
            </a:r>
            <a:r>
              <a:rPr lang="en-US" dirty="0" smtClean="0"/>
              <a:t> 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       </a:t>
            </a:r>
            <a:r>
              <a:rPr lang="hy-AM" dirty="0" smtClean="0">
                <a:solidFill>
                  <a:schemeClr val="bg1"/>
                </a:solidFill>
              </a:rPr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/>
              <a:t>Ինչպե՞ս կարդալ Ուայթին</a:t>
            </a:r>
            <a:r>
              <a:rPr lang="en-US" dirty="0" smtClean="0"/>
              <a:t>          </a:t>
            </a:r>
            <a:r>
              <a:rPr lang="hy-AM" dirty="0" smtClean="0"/>
              <a:t>Քննադատություններ</a:t>
            </a:r>
            <a:endParaRPr lang="en-US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136076" y="718782"/>
            <a:ext cx="5550724" cy="420522"/>
          </a:xfrm>
        </p:spPr>
        <p:txBody>
          <a:bodyPr>
            <a:normAutofit lnSpcReduction="10000"/>
          </a:bodyPr>
          <a:lstStyle/>
          <a:p>
            <a:r>
              <a:rPr lang="hy-AM" dirty="0" smtClean="0"/>
              <a:t>Էլեն Ուայթը և Աստվածաշունչը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88274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60" b="4560"/>
          <a:stretch>
            <a:fillRect/>
          </a:stretch>
        </p:blipFill>
        <p:spPr/>
      </p:pic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874644" y="1428750"/>
            <a:ext cx="4078356" cy="3352800"/>
          </a:xfrm>
        </p:spPr>
        <p:txBody>
          <a:bodyPr/>
          <a:lstStyle/>
          <a:p>
            <a:r>
              <a:rPr lang="hy-AM" dirty="0" smtClean="0"/>
              <a:t>«</a:t>
            </a:r>
            <a:r>
              <a:rPr lang="en-US" dirty="0" smtClean="0"/>
              <a:t>Sola </a:t>
            </a:r>
            <a:r>
              <a:rPr lang="en-US" dirty="0"/>
              <a:t>scriptura </a:t>
            </a:r>
            <a:r>
              <a:rPr lang="en-US" dirty="0" smtClean="0"/>
              <a:t>… </a:t>
            </a:r>
            <a:r>
              <a:rPr lang="hy-AM" dirty="0" smtClean="0"/>
              <a:t>Վարդապետություն է, որ Աստվածաշունչը պարունակում է ամեն գիտություն անհրաժեշտ փրկության և սրբագործման համար: Հետևաբար, </a:t>
            </a:r>
            <a:r>
              <a:rPr lang="en-US" dirty="0" smtClean="0"/>
              <a:t>sola </a:t>
            </a:r>
            <a:r>
              <a:rPr lang="en-US" dirty="0"/>
              <a:t>scriptura </a:t>
            </a:r>
            <a:r>
              <a:rPr lang="hy-AM" dirty="0" smtClean="0"/>
              <a:t>պահանջում է միայն այն վարդապետությունները, որոնք գտնվում են հենց Աստվածաշնչում կամ դրանից դուրս, բայց ապացուցվում են Աստվածաշնչով</a:t>
            </a:r>
            <a:endParaRPr lang="en-US" sz="1400" b="0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Աստվածաշնչյան գրողները</a:t>
            </a:r>
            <a:r>
              <a:rPr lang="en-US" dirty="0" smtClean="0"/>
              <a:t> 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       </a:t>
            </a:r>
            <a:r>
              <a:rPr lang="hy-AM" dirty="0" smtClean="0">
                <a:solidFill>
                  <a:schemeClr val="bg1"/>
                </a:solidFill>
              </a:rPr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/>
              <a:t>Ինչպե՞ս կարդալ Ուայթին</a:t>
            </a:r>
            <a:r>
              <a:rPr lang="en-US" dirty="0" smtClean="0"/>
              <a:t>          </a:t>
            </a:r>
            <a:r>
              <a:rPr lang="hy-AM" dirty="0" smtClean="0"/>
              <a:t>Քննադատություններ</a:t>
            </a:r>
            <a:endParaRPr lang="en-US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136076" y="718782"/>
            <a:ext cx="5550724" cy="420522"/>
          </a:xfrm>
        </p:spPr>
        <p:txBody>
          <a:bodyPr>
            <a:normAutofit lnSpcReduction="10000"/>
          </a:bodyPr>
          <a:lstStyle/>
          <a:p>
            <a:r>
              <a:rPr lang="hy-AM" dirty="0" smtClean="0"/>
              <a:t>Էլեն Ուայթը և </a:t>
            </a:r>
            <a:r>
              <a:rPr lang="en-US" dirty="0" smtClean="0"/>
              <a:t>Sola Scriptura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04605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60" b="4560"/>
          <a:stretch>
            <a:fillRect/>
          </a:stretch>
        </p:blipFill>
        <p:spPr/>
      </p:pic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hy-AM" dirty="0" smtClean="0"/>
              <a:t>Հետևաբար</a:t>
            </a:r>
            <a:r>
              <a:rPr lang="en-US" dirty="0" smtClean="0"/>
              <a:t>, </a:t>
            </a:r>
            <a:r>
              <a:rPr lang="en-US" dirty="0"/>
              <a:t>sola scriptura </a:t>
            </a:r>
            <a:r>
              <a:rPr lang="hy-AM" dirty="0" smtClean="0"/>
              <a:t>չի մեժում այլ Քրիստոնեական հեղինակություններին: Այլ ընդհակառակը, այն պնդում է, որ բոլոր մնացած հեղինակությունները պետք է ենթարկվեն և ճշտվեն Աստծո Խոսքով:»</a:t>
            </a:r>
            <a:endParaRPr lang="en-US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136076" y="718782"/>
            <a:ext cx="5550724" cy="420522"/>
          </a:xfrm>
        </p:spPr>
        <p:txBody>
          <a:bodyPr>
            <a:normAutofit lnSpcReduction="10000"/>
          </a:bodyPr>
          <a:lstStyle/>
          <a:p>
            <a:r>
              <a:rPr lang="hy-AM" dirty="0" smtClean="0"/>
              <a:t>Էլեն Ուայթը և </a:t>
            </a:r>
            <a:r>
              <a:rPr lang="en-US" dirty="0" smtClean="0"/>
              <a:t>Sola Scriptura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Աստվածաշնչյան գրողները</a:t>
            </a:r>
            <a:r>
              <a:rPr lang="en-US" dirty="0" smtClean="0"/>
              <a:t> 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       </a:t>
            </a:r>
            <a:r>
              <a:rPr lang="hy-AM" dirty="0" smtClean="0">
                <a:solidFill>
                  <a:schemeClr val="bg1"/>
                </a:solidFill>
              </a:rPr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/>
              <a:t>Ինչպե՞ս կարդալ Ուայթին</a:t>
            </a:r>
            <a:r>
              <a:rPr lang="en-US" dirty="0" smtClean="0"/>
              <a:t>          </a:t>
            </a:r>
            <a:r>
              <a:rPr lang="hy-AM" dirty="0" smtClean="0"/>
              <a:t>Քննադատություններ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76592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hy-AM" dirty="0" smtClean="0"/>
              <a:t>«Աստվածաշունչը և միայն Աստվածաշունչն է մեր հավատքի ղեկավարը:»</a:t>
            </a:r>
            <a:r>
              <a:rPr lang="en-US" dirty="0" smtClean="0"/>
              <a:t> (TSS 32)</a:t>
            </a:r>
          </a:p>
          <a:p>
            <a:r>
              <a:rPr lang="hy-AM" dirty="0" smtClean="0"/>
              <a:t>«Այն օրվանից երբ հասկացան, որ Աստվածաշունչը և միայն Աստվածաշունչն է մեր ուղեկիցը, մենք երբեք չենք շեղվել այդ դիրքից:»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(CW 145)</a:t>
            </a:r>
            <a:endParaRPr lang="en-US" dirty="0"/>
          </a:p>
        </p:txBody>
      </p:sp>
      <p:pic>
        <p:nvPicPr>
          <p:cNvPr id="10" name="Picture Placeholder 9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5" b="1745"/>
          <a:stretch>
            <a:fillRect/>
          </a:stretch>
        </p:blipFill>
        <p:spPr/>
      </p:pic>
      <p:sp>
        <p:nvSpPr>
          <p:cNvPr id="11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136076" y="718782"/>
            <a:ext cx="5550724" cy="420522"/>
          </a:xfrm>
        </p:spPr>
        <p:txBody>
          <a:bodyPr>
            <a:normAutofit lnSpcReduction="10000"/>
          </a:bodyPr>
          <a:lstStyle/>
          <a:p>
            <a:r>
              <a:rPr lang="hy-AM" dirty="0" smtClean="0"/>
              <a:t>Էլեն Ուայթը և </a:t>
            </a:r>
            <a:r>
              <a:rPr lang="en-US" dirty="0" smtClean="0"/>
              <a:t>Sola Scriptura</a:t>
            </a:r>
            <a:endParaRPr lang="en-US" dirty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Աստվածաշնչյան գրողները</a:t>
            </a:r>
            <a:r>
              <a:rPr lang="en-US" dirty="0" smtClean="0"/>
              <a:t> 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       </a:t>
            </a:r>
            <a:r>
              <a:rPr lang="hy-AM" dirty="0" smtClean="0">
                <a:solidFill>
                  <a:schemeClr val="bg1"/>
                </a:solidFill>
              </a:rPr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/>
              <a:t>Ինչպե՞ս կարդալ Ուայթին</a:t>
            </a:r>
            <a:r>
              <a:rPr lang="en-US" dirty="0" smtClean="0"/>
              <a:t>          </a:t>
            </a:r>
            <a:r>
              <a:rPr lang="hy-AM" dirty="0" smtClean="0"/>
              <a:t>Քննադատություններ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38645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572000" y="1276350"/>
            <a:ext cx="4445708" cy="3124200"/>
          </a:xfrm>
        </p:spPr>
        <p:txBody>
          <a:bodyPr/>
          <a:lstStyle/>
          <a:p>
            <a:r>
              <a:rPr lang="hy-AM" dirty="0" smtClean="0"/>
              <a:t>«Դուք ծանոթ չեք սուրբ գրություններին: Եթե դուք ուսումնասիրեք Աստծո խոսքը</a:t>
            </a:r>
            <a:r>
              <a:rPr lang="en-US" dirty="0" smtClean="0"/>
              <a:t>, </a:t>
            </a:r>
            <a:r>
              <a:rPr lang="hy-AM" dirty="0" smtClean="0"/>
              <a:t>այն նպատակով, որ հասնեք Աստվածաշնչյան ստանդարտներին և ձեռք բերեք Քրիստոնեական կատարելություն, ապա դուք Վկայությունների կարիքը չէիք ունենա: Այն պատճառով, որ դուք չուզեցաք ծանոթանալ Աստվածաշնչին, ապա ձեզ փոխանցվում են ավելի պարզ վկայություններ:</a:t>
            </a:r>
            <a:endParaRPr lang="en-US" sz="1400" b="0" i="1" dirty="0" smtClean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pic>
        <p:nvPicPr>
          <p:cNvPr id="10" name="Picture Placeholder 9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5" b="1745"/>
          <a:stretch>
            <a:fillRect/>
          </a:stretch>
        </p:blipFill>
        <p:spPr/>
      </p:pic>
      <p:sp>
        <p:nvSpPr>
          <p:cNvPr id="2" name="TextBox 1"/>
          <p:cNvSpPr txBox="1"/>
          <p:nvPr/>
        </p:nvSpPr>
        <p:spPr>
          <a:xfrm>
            <a:off x="8610600" y="4521200"/>
            <a:ext cx="457200" cy="228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/>
          <a:p>
            <a:r>
              <a:rPr lang="en-US" sz="1400" i="1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con’t</a:t>
            </a:r>
            <a:endParaRPr lang="en-US" sz="1200" dirty="0" smtClean="0">
              <a:latin typeface="Kalinga" pitchFamily="34" charset="0"/>
              <a:cs typeface="Kalinga" pitchFamily="34" charset="0"/>
            </a:endParaRP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136076" y="718782"/>
            <a:ext cx="5550724" cy="420522"/>
          </a:xfrm>
        </p:spPr>
        <p:txBody>
          <a:bodyPr>
            <a:normAutofit lnSpcReduction="10000"/>
          </a:bodyPr>
          <a:lstStyle/>
          <a:p>
            <a:r>
              <a:rPr lang="hy-AM" dirty="0" smtClean="0"/>
              <a:t>Էլեն Ուայթը և </a:t>
            </a:r>
            <a:r>
              <a:rPr lang="en-US" dirty="0" smtClean="0"/>
              <a:t>Sola Scriptura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Աստվածաշնչյան գրողները</a:t>
            </a:r>
            <a:r>
              <a:rPr lang="en-US" dirty="0" smtClean="0"/>
              <a:t> 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       </a:t>
            </a:r>
            <a:r>
              <a:rPr lang="hy-AM" dirty="0" smtClean="0">
                <a:solidFill>
                  <a:schemeClr val="bg1"/>
                </a:solidFill>
              </a:rPr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/>
              <a:t>Ինչպե՞ս կարդալ Ուայթին</a:t>
            </a:r>
            <a:r>
              <a:rPr lang="en-US" dirty="0" smtClean="0"/>
              <a:t>          </a:t>
            </a:r>
            <a:r>
              <a:rPr lang="hy-AM" dirty="0" smtClean="0"/>
              <a:t>Քննադատություններ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579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hy-AM" dirty="0" smtClean="0"/>
              <a:t>Տերը ուզում է նախազգուշացնել, խրատել, հաստատել ձեզ տրված վկայությունների միջոցով</a:t>
            </a:r>
            <a:r>
              <a:rPr lang="en-US" dirty="0" smtClean="0"/>
              <a:t>, </a:t>
            </a:r>
            <a:r>
              <a:rPr lang="hy-AM" dirty="0" smtClean="0"/>
              <a:t>և ուղղել ձեր մտքերը դեպի Իր խոսքը: Գրված վկայությունները նրա համար չեն, որպեսզի տան նոր լույս, այլ արդեն տրված ճշմարտությունը ավելի վառ տպավորելու սրտերի վրա:»</a:t>
            </a:r>
            <a:r>
              <a:rPr lang="en-US" dirty="0" smtClean="0"/>
              <a:t> (2T 605)</a:t>
            </a:r>
            <a:endParaRPr lang="en-US" dirty="0"/>
          </a:p>
        </p:txBody>
      </p:sp>
      <p:pic>
        <p:nvPicPr>
          <p:cNvPr id="10" name="Picture Placeholder 9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5" b="1745"/>
          <a:stretch>
            <a:fillRect/>
          </a:stretch>
        </p:blipFill>
        <p:spPr/>
      </p:pic>
      <p:sp>
        <p:nvSpPr>
          <p:cNvPr id="9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136076" y="718782"/>
            <a:ext cx="5550724" cy="420522"/>
          </a:xfrm>
        </p:spPr>
        <p:txBody>
          <a:bodyPr>
            <a:normAutofit lnSpcReduction="10000"/>
          </a:bodyPr>
          <a:lstStyle/>
          <a:p>
            <a:r>
              <a:rPr lang="hy-AM" dirty="0" smtClean="0"/>
              <a:t>Էլեն Ուայթը և </a:t>
            </a:r>
            <a:r>
              <a:rPr lang="en-US" dirty="0" smtClean="0"/>
              <a:t>Sola Scriptura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Աստվածաշնչյան գրողները</a:t>
            </a:r>
            <a:r>
              <a:rPr lang="en-US" dirty="0" smtClean="0"/>
              <a:t> 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       </a:t>
            </a:r>
            <a:r>
              <a:rPr lang="hy-AM" dirty="0" smtClean="0">
                <a:solidFill>
                  <a:schemeClr val="bg1"/>
                </a:solidFill>
              </a:rPr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/>
              <a:t>Ինչպե՞ս կարդալ Ուայթին</a:t>
            </a:r>
            <a:r>
              <a:rPr lang="en-US" dirty="0" smtClean="0"/>
              <a:t>          </a:t>
            </a:r>
            <a:r>
              <a:rPr lang="hy-AM" dirty="0" smtClean="0"/>
              <a:t>Քննադատություններ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36705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622092" y="1200150"/>
            <a:ext cx="4078356" cy="3124200"/>
          </a:xfrm>
        </p:spPr>
        <p:txBody>
          <a:bodyPr/>
          <a:lstStyle/>
          <a:p>
            <a:r>
              <a:rPr lang="hy-AM" dirty="0" smtClean="0"/>
              <a:t>«Ես ձեզ խորհուրդ եմ տալիս, թանկագին կարդացողներ, Աստծո Խոսքը որպես հավատքի և կենսակերպի ղեկավարություն:Այդ խոսքով ենք մենք դատվելու: Աստված Իր Խոսքում խոստացել է տալու մեզ տեսիլքներ վերջին օրերում, ոչ որպես հավատքի նոր ղեկավարություն</a:t>
            </a:r>
            <a:r>
              <a:rPr lang="en-US" dirty="0" smtClean="0"/>
              <a:t>, </a:t>
            </a:r>
            <a:r>
              <a:rPr lang="hy-AM" dirty="0" smtClean="0"/>
              <a:t>այլ որպես սփոփանք Իր ժողովրդի համար, և ուղղելու նրանց, ովքեր շեղվել են Աստծո ճշմարտությունից:»</a:t>
            </a:r>
            <a:r>
              <a:rPr lang="en-US" dirty="0" smtClean="0"/>
              <a:t> (EW 78)</a:t>
            </a:r>
            <a:endParaRPr lang="en-US" dirty="0"/>
          </a:p>
        </p:txBody>
      </p:sp>
      <p:pic>
        <p:nvPicPr>
          <p:cNvPr id="10" name="Picture Placeholder 9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5" b="1745"/>
          <a:stretch>
            <a:fillRect/>
          </a:stretch>
        </p:blipFill>
        <p:spPr/>
      </p:pic>
      <p:sp>
        <p:nvSpPr>
          <p:cNvPr id="9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136076" y="718782"/>
            <a:ext cx="5550724" cy="420522"/>
          </a:xfrm>
        </p:spPr>
        <p:txBody>
          <a:bodyPr>
            <a:normAutofit lnSpcReduction="10000"/>
          </a:bodyPr>
          <a:lstStyle/>
          <a:p>
            <a:r>
              <a:rPr lang="hy-AM" dirty="0" smtClean="0"/>
              <a:t>Էլեն Ուայթը և </a:t>
            </a:r>
            <a:r>
              <a:rPr lang="en-US" dirty="0" smtClean="0"/>
              <a:t>Sola Scriptura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Աստվածաշնչյան գրողները</a:t>
            </a:r>
            <a:r>
              <a:rPr lang="en-US" dirty="0" smtClean="0"/>
              <a:t> 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       </a:t>
            </a:r>
            <a:r>
              <a:rPr lang="hy-AM" dirty="0" smtClean="0">
                <a:solidFill>
                  <a:schemeClr val="bg1"/>
                </a:solidFill>
              </a:rPr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/>
              <a:t>Ինչպե՞ս կարդալ Ուայթին</a:t>
            </a:r>
            <a:r>
              <a:rPr lang="en-US" dirty="0" smtClean="0"/>
              <a:t>          </a:t>
            </a:r>
            <a:r>
              <a:rPr lang="hy-AM" dirty="0" smtClean="0"/>
              <a:t>Քննադատություններ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6557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>
              <a:lnSpc>
                <a:spcPts val="2300"/>
              </a:lnSpc>
            </a:pPr>
            <a:r>
              <a:rPr lang="hy-AM" dirty="0" smtClean="0"/>
              <a:t>«Առավոտյան ընտանեկան աղոթքի ժամանակ, Աստծո զորությունը իջավ ինձ վրա, և մտքեր եկան իմ մեջ որ դա մեսմերիզմ է, և ընդդիմացա տեսիլքին:</a:t>
            </a:r>
            <a:r>
              <a:rPr lang="en-US" dirty="0" smtClean="0"/>
              <a:t>  </a:t>
            </a:r>
            <a:r>
              <a:rPr lang="hy-AM" dirty="0" smtClean="0"/>
              <a:t>Անմիջապես ես համր դարձա, և մի պահ ամեն ինչ կորցրեցի իմ շրջապատում... Իմ առջև հայտնվեց մի քարտ, որի վրա ոսկե տառերով գրված էին Աստվածաշնչից 50 համարներ:</a:t>
            </a:r>
            <a:endParaRPr lang="en-US" dirty="0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2" r="3592"/>
          <a:stretch>
            <a:fillRect/>
          </a:stretch>
        </p:blipFill>
        <p:spPr/>
      </p:pic>
      <p:sp>
        <p:nvSpPr>
          <p:cNvPr id="8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136076" y="718782"/>
            <a:ext cx="5550724" cy="420522"/>
          </a:xfrm>
        </p:spPr>
        <p:txBody>
          <a:bodyPr>
            <a:normAutofit lnSpcReduction="10000"/>
          </a:bodyPr>
          <a:lstStyle/>
          <a:p>
            <a:r>
              <a:rPr lang="hy-AM" dirty="0" smtClean="0"/>
              <a:t>Էլեն Ուայթը և </a:t>
            </a:r>
            <a:r>
              <a:rPr lang="en-US" dirty="0" smtClean="0"/>
              <a:t>Sola Scriptura</a:t>
            </a:r>
            <a:endParaRPr lang="en-US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Աստվածաշնչյան գրողները</a:t>
            </a:r>
            <a:r>
              <a:rPr lang="en-US" dirty="0" smtClean="0"/>
              <a:t> 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       </a:t>
            </a:r>
            <a:r>
              <a:rPr lang="hy-AM" dirty="0" smtClean="0">
                <a:solidFill>
                  <a:schemeClr val="bg1"/>
                </a:solidFill>
              </a:rPr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/>
              <a:t>Ինչպե՞ս կարդալ Ուայթին</a:t>
            </a:r>
            <a:r>
              <a:rPr lang="en-US" dirty="0" smtClean="0"/>
              <a:t>          </a:t>
            </a:r>
            <a:r>
              <a:rPr lang="hy-AM" dirty="0" smtClean="0"/>
              <a:t>Քննադատություններ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19522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2" r="3592"/>
          <a:stretch>
            <a:fillRect/>
          </a:stretch>
        </p:blipFill>
        <p:spPr/>
      </p:pic>
      <p:sp>
        <p:nvSpPr>
          <p:cNvPr id="9" name="Text Placeholder 8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hy-AM" dirty="0" smtClean="0"/>
              <a:t>«Նրանցի հետո երբ դուրս եկա տեսիլքից, ես կանչեցի մեկին, և քանի որ համր էի, գրեցի թղթի վրա, որ տեսել եմ տեսիլք և որ ուզում եմ Աստվածաշունչ: Ես վերցրեցի Աստվածաշունչը և շատ հանգիստ անդրադարձա այն համարներին, որոնք տեսել էի տեսիլքում: Ես ամբողջ օրը չկարողացա խոսել:» </a:t>
            </a:r>
            <a:r>
              <a:rPr lang="en-US" dirty="0" smtClean="0"/>
              <a:t>(EW 22)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136076" y="718782"/>
            <a:ext cx="5550724" cy="420522"/>
          </a:xfrm>
        </p:spPr>
        <p:txBody>
          <a:bodyPr>
            <a:normAutofit lnSpcReduction="10000"/>
          </a:bodyPr>
          <a:lstStyle/>
          <a:p>
            <a:r>
              <a:rPr lang="hy-AM" dirty="0" smtClean="0"/>
              <a:t>Էլեն Ուայթը և </a:t>
            </a:r>
            <a:r>
              <a:rPr lang="en-US" dirty="0" smtClean="0"/>
              <a:t>Sola Scriptura</a:t>
            </a:r>
            <a:endParaRPr lang="en-US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Աստվածաշնչյան գրողները</a:t>
            </a:r>
            <a:r>
              <a:rPr lang="en-US" dirty="0" smtClean="0"/>
              <a:t> 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       </a:t>
            </a:r>
            <a:r>
              <a:rPr lang="hy-AM" dirty="0" smtClean="0">
                <a:solidFill>
                  <a:schemeClr val="bg1"/>
                </a:solidFill>
              </a:rPr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/>
              <a:t>Ինչպե՞ս կարդալ Ուայթին</a:t>
            </a:r>
            <a:r>
              <a:rPr lang="en-US" dirty="0" smtClean="0"/>
              <a:t>          </a:t>
            </a:r>
            <a:r>
              <a:rPr lang="hy-AM" dirty="0" smtClean="0"/>
              <a:t>Քննադատություններ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45037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2" t="15311" r="5882" b="36059"/>
          <a:stretch/>
        </p:blipFill>
        <p:spPr/>
      </p:pic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Աստվածաշնչյան գրողները</a:t>
            </a:r>
            <a:r>
              <a:rPr lang="en-US" dirty="0" smtClean="0"/>
              <a:t> 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       </a:t>
            </a:r>
            <a:r>
              <a:rPr lang="hy-AM" dirty="0" smtClean="0">
                <a:solidFill>
                  <a:schemeClr val="bg1"/>
                </a:solidFill>
              </a:rPr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/>
              <a:t>Ինչպե՞ս կարդալ Ուայթին</a:t>
            </a:r>
            <a:r>
              <a:rPr lang="en-US" dirty="0" smtClean="0"/>
              <a:t>          </a:t>
            </a:r>
            <a:r>
              <a:rPr lang="hy-AM" dirty="0" smtClean="0"/>
              <a:t>Քննադատություններ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81000" y="4437228"/>
            <a:ext cx="5550724" cy="420522"/>
          </a:xfrm>
        </p:spPr>
        <p:txBody>
          <a:bodyPr>
            <a:normAutofit lnSpcReduction="10000"/>
          </a:bodyPr>
          <a:lstStyle/>
          <a:p>
            <a:r>
              <a:rPr lang="hy-AM" dirty="0" smtClean="0"/>
              <a:t>Էլեն Ուայթը և </a:t>
            </a:r>
            <a:r>
              <a:rPr lang="en-US" dirty="0" smtClean="0"/>
              <a:t>Sola Scriptura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16319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hy-AM" i="1" dirty="0" smtClean="0"/>
              <a:t>Մարգարեներ և թագավորներ, գլուխ </a:t>
            </a:r>
            <a:r>
              <a:rPr lang="hy-AM" dirty="0" smtClean="0"/>
              <a:t>5 </a:t>
            </a:r>
            <a:r>
              <a:rPr lang="en-US" dirty="0" smtClean="0"/>
              <a:t>(</a:t>
            </a:r>
            <a:r>
              <a:rPr lang="hy-AM" dirty="0" smtClean="0"/>
              <a:t>«Սողոմոնի ապաշխարությունը»</a:t>
            </a:r>
            <a:r>
              <a:rPr lang="en-US" dirty="0" smtClean="0"/>
              <a:t>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12 </a:t>
            </a:r>
            <a:r>
              <a:rPr lang="hy-AM" dirty="0" smtClean="0"/>
              <a:t>էջ</a:t>
            </a: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22 </a:t>
            </a:r>
            <a:r>
              <a:rPr lang="hy-AM" dirty="0" smtClean="0"/>
              <a:t>մեջբերում Աստվածաշնչից</a:t>
            </a: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hy-AM" dirty="0" smtClean="0"/>
              <a:t>12-ից 5 էջ մոտավորապես այդ համարներն են զբաղեցնում</a:t>
            </a:r>
            <a:endParaRPr lang="en-US" dirty="0" smtClean="0"/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9" r="2169"/>
          <a:stretch>
            <a:fillRect/>
          </a:stretch>
        </p:blipFill>
        <p:spPr/>
      </p:pic>
      <p:sp>
        <p:nvSpPr>
          <p:cNvPr id="8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Աստվածաշնչյան գրողները</a:t>
            </a:r>
            <a:r>
              <a:rPr lang="en-US" dirty="0" smtClean="0"/>
              <a:t> 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       </a:t>
            </a:r>
            <a:r>
              <a:rPr lang="hy-AM" dirty="0" smtClean="0">
                <a:solidFill>
                  <a:schemeClr val="bg1"/>
                </a:solidFill>
              </a:rPr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/>
              <a:t>Ինչպե՞ս կարդալ Ուայթին</a:t>
            </a:r>
            <a:r>
              <a:rPr lang="en-US" dirty="0" smtClean="0"/>
              <a:t>          </a:t>
            </a:r>
            <a:r>
              <a:rPr lang="hy-AM" dirty="0" smtClean="0"/>
              <a:t>Քննադատություններ</a:t>
            </a:r>
            <a:endParaRPr lang="en-US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136076" y="718782"/>
            <a:ext cx="5550724" cy="420522"/>
          </a:xfrm>
        </p:spPr>
        <p:txBody>
          <a:bodyPr>
            <a:normAutofit lnSpcReduction="10000"/>
          </a:bodyPr>
          <a:lstStyle/>
          <a:p>
            <a:r>
              <a:rPr lang="hy-AM" dirty="0" smtClean="0"/>
              <a:t>Էլեն Ուայթը և </a:t>
            </a:r>
            <a:r>
              <a:rPr lang="en-US" dirty="0" smtClean="0"/>
              <a:t>Sola Scriptura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00916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hy-AM" i="1" dirty="0" smtClean="0"/>
              <a:t>Դարերի Փափագը, գլուխ</a:t>
            </a:r>
            <a:r>
              <a:rPr lang="en-US" dirty="0" smtClean="0"/>
              <a:t> 17 (</a:t>
            </a:r>
            <a:r>
              <a:rPr lang="hy-AM" dirty="0" smtClean="0"/>
              <a:t>Նիկոդեմոսը</a:t>
            </a:r>
            <a:r>
              <a:rPr lang="en-US" dirty="0" smtClean="0"/>
              <a:t>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y-AM" dirty="0" smtClean="0"/>
              <a:t>Հիմնված է Հովհ.</a:t>
            </a:r>
            <a:r>
              <a:rPr lang="en-US" dirty="0" smtClean="0"/>
              <a:t> 3</a:t>
            </a:r>
            <a:r>
              <a:rPr lang="hy-AM" dirty="0" smtClean="0"/>
              <a:t>.</a:t>
            </a:r>
            <a:r>
              <a:rPr lang="en-US" dirty="0" smtClean="0"/>
              <a:t>1-17</a:t>
            </a:r>
            <a:r>
              <a:rPr lang="hy-AM" dirty="0" smtClean="0"/>
              <a:t>-ի վրա</a:t>
            </a: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hy-AM" dirty="0" smtClean="0"/>
              <a:t>Համարյա անդադար հղումներ</a:t>
            </a: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13 </a:t>
            </a:r>
            <a:r>
              <a:rPr lang="hy-AM" dirty="0" smtClean="0"/>
              <a:t>մեջբերում Աստվածաշնչից</a:t>
            </a:r>
            <a:endParaRPr lang="en-US" dirty="0" smtClean="0"/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9" r="2169"/>
          <a:stretch>
            <a:fillRect/>
          </a:stretch>
        </p:blipFill>
        <p:spPr/>
      </p:pic>
      <p:sp>
        <p:nvSpPr>
          <p:cNvPr id="8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Աստվածաշնչյան գրողները</a:t>
            </a:r>
            <a:r>
              <a:rPr lang="en-US" dirty="0" smtClean="0"/>
              <a:t> 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       </a:t>
            </a:r>
            <a:r>
              <a:rPr lang="hy-AM" dirty="0" smtClean="0">
                <a:solidFill>
                  <a:schemeClr val="bg1"/>
                </a:solidFill>
              </a:rPr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/>
              <a:t>Ինչպե՞ս կարդալ Ուայթին</a:t>
            </a:r>
            <a:r>
              <a:rPr lang="en-US" dirty="0" smtClean="0"/>
              <a:t>          </a:t>
            </a:r>
            <a:r>
              <a:rPr lang="hy-AM" dirty="0" smtClean="0"/>
              <a:t>Քննադատություններ</a:t>
            </a:r>
            <a:endParaRPr lang="en-US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136076" y="718782"/>
            <a:ext cx="5550724" cy="420522"/>
          </a:xfrm>
        </p:spPr>
        <p:txBody>
          <a:bodyPr>
            <a:normAutofit lnSpcReduction="10000"/>
          </a:bodyPr>
          <a:lstStyle/>
          <a:p>
            <a:r>
              <a:rPr lang="hy-AM" dirty="0" smtClean="0"/>
              <a:t>Էլեն Ուայթը և </a:t>
            </a:r>
            <a:r>
              <a:rPr lang="en-US" dirty="0" smtClean="0"/>
              <a:t>Sola Scriptura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70866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340428" y="4483738"/>
            <a:ext cx="7355772" cy="420522"/>
          </a:xfrm>
        </p:spPr>
        <p:txBody>
          <a:bodyPr>
            <a:normAutofit lnSpcReduction="10000"/>
          </a:bodyPr>
          <a:lstStyle/>
          <a:p>
            <a:r>
              <a:rPr lang="hy-AM" dirty="0" smtClean="0"/>
              <a:t>Էլեն Ուայթը և Աստվածաշունչը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07" b="17607"/>
          <a:stretch>
            <a:fillRect/>
          </a:stretch>
        </p:blipFill>
        <p:spPr/>
      </p:pic>
      <p:sp>
        <p:nvSpPr>
          <p:cNvPr id="9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Աստվածաշնչյան գրողները</a:t>
            </a:r>
            <a:r>
              <a:rPr lang="en-US" dirty="0" smtClean="0"/>
              <a:t> 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       </a:t>
            </a:r>
            <a:r>
              <a:rPr lang="hy-AM" dirty="0" smtClean="0">
                <a:solidFill>
                  <a:schemeClr val="bg1"/>
                </a:solidFill>
              </a:rPr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/>
              <a:t>Ինչպե՞ս կարդալ Ուայթին</a:t>
            </a:r>
            <a:r>
              <a:rPr lang="en-US" dirty="0" smtClean="0"/>
              <a:t>          </a:t>
            </a:r>
            <a:r>
              <a:rPr lang="hy-AM" dirty="0" smtClean="0"/>
              <a:t>Քննադատություններ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07299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Էլեն Ուայթը և Աստվածաշունչը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4622092" y="1276350"/>
            <a:ext cx="4078356" cy="3124200"/>
          </a:xfrm>
        </p:spPr>
        <p:txBody>
          <a:bodyPr/>
          <a:lstStyle/>
          <a:p>
            <a:pPr lvl="0"/>
            <a:r>
              <a:rPr lang="hy-AM" dirty="0" smtClean="0"/>
              <a:t>«Գրված վկայությունները նրա համար չեն, որպեսզի նոր լույս տան, այլ արդեն գոյություն ունեցող ճշմարտությունները վառ կերպով սրտերում տպավորելու համար: Մարդու պարտականությունը Աստծո և մյուս մարդկանց նկատմամբ նշված է Աստծո Խոսքում, բայց քչերն են հնազանդվում արդեն տրված լույսին: Հավելյալ ճշմարտություն չի հայտնվում, այլ Աստված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77" r="11977"/>
          <a:stretch>
            <a:fillRect/>
          </a:stretch>
        </p:blipFill>
        <p:spPr/>
      </p:pic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Աստվածաշնչյան գրողները</a:t>
            </a:r>
            <a:r>
              <a:rPr lang="en-US" dirty="0" smtClean="0"/>
              <a:t> 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       </a:t>
            </a:r>
            <a:r>
              <a:rPr lang="hy-AM" dirty="0" smtClean="0">
                <a:solidFill>
                  <a:schemeClr val="bg1"/>
                </a:solidFill>
              </a:rPr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/>
              <a:t>Ինչպե՞ս կարդալ Ուայթին</a:t>
            </a:r>
            <a:r>
              <a:rPr lang="en-US" dirty="0" smtClean="0"/>
              <a:t>          </a:t>
            </a:r>
            <a:r>
              <a:rPr lang="hy-AM" dirty="0" smtClean="0"/>
              <a:t>Քննադատություններ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20952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4419600" y="1352550"/>
            <a:ext cx="4572000" cy="3124200"/>
          </a:xfrm>
        </p:spPr>
        <p:txBody>
          <a:bodyPr/>
          <a:lstStyle/>
          <a:p>
            <a:r>
              <a:rPr lang="hy-AM" dirty="0" smtClean="0"/>
              <a:t>Վկայությունների</a:t>
            </a:r>
            <a:r>
              <a:rPr lang="en-US" dirty="0" smtClean="0"/>
              <a:t> </a:t>
            </a:r>
            <a:r>
              <a:rPr lang="hy-AM" dirty="0" smtClean="0"/>
              <a:t>միջոցով ավելի հասանելի է սարքում արդեն տրված մեծ ճշմարտությունները և Իր իսկ ընտրած ճանապարհով բերում է դրանք մարդկանց առջև՝ նրանց սթափեցնելու</a:t>
            </a:r>
            <a:r>
              <a:rPr lang="en-US" dirty="0" smtClean="0"/>
              <a:t> </a:t>
            </a:r>
            <a:r>
              <a:rPr lang="hy-AM" dirty="0" smtClean="0"/>
              <a:t>և նրանց մտքերի վրա տպավորելու համար, որպեսզի արդարացում չունենան: Վկայությունները նրա համար չեն, որ լինեն Աստվածաշնչի փոքրիկ տեսակը, այլ այն բարձացնելու և մարդկանց մտքերը ուղղելու դեպի այն...»</a:t>
            </a:r>
            <a:r>
              <a:rPr lang="en-US" dirty="0" smtClean="0"/>
              <a:t> </a:t>
            </a:r>
            <a:r>
              <a:rPr lang="hy-AM" dirty="0" smtClean="0"/>
              <a:t> </a:t>
            </a:r>
            <a:r>
              <a:rPr lang="en-US" dirty="0" smtClean="0"/>
              <a:t>(5T 665)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77" r="11977"/>
          <a:stretch>
            <a:fillRect/>
          </a:stretch>
        </p:blipFill>
        <p:spPr/>
      </p:pic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Աստվածաշնչյան գրողները</a:t>
            </a:r>
            <a:r>
              <a:rPr lang="en-US" dirty="0" smtClean="0"/>
              <a:t> 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       </a:t>
            </a:r>
            <a:r>
              <a:rPr lang="hy-AM" dirty="0" smtClean="0">
                <a:solidFill>
                  <a:schemeClr val="bg1"/>
                </a:solidFill>
              </a:rPr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/>
              <a:t>Ինչպե՞ս կարդալ Ուայթին</a:t>
            </a:r>
            <a:r>
              <a:rPr lang="en-US" dirty="0" smtClean="0"/>
              <a:t>          </a:t>
            </a:r>
            <a:r>
              <a:rPr lang="hy-AM" dirty="0" smtClean="0"/>
              <a:t>Քննադատություններ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3136076" y="718782"/>
            <a:ext cx="5550724" cy="420522"/>
          </a:xfrm>
        </p:spPr>
        <p:txBody>
          <a:bodyPr>
            <a:normAutofit lnSpcReduction="10000"/>
          </a:bodyPr>
          <a:lstStyle/>
          <a:p>
            <a:r>
              <a:rPr lang="hy-AM" dirty="0" smtClean="0"/>
              <a:t>Էլեն Ուայթը և Աստվածաշունչը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65113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hy-AM" dirty="0" smtClean="0"/>
              <a:t>«Աստված բավականին պատվերներ է ուղարկել Իր ժողովրդին... Աստվածաշնչին շատ քիչ են ուշադրություն դարձնում, դրա համար Տերը փոքրիկ լույս տվեց մարդկանց դեպի մեծ լույսը ուղեկցելու համար:»</a:t>
            </a:r>
            <a:r>
              <a:rPr lang="en-US" dirty="0" smtClean="0"/>
              <a:t> (</a:t>
            </a:r>
            <a:r>
              <a:rPr lang="en-US" dirty="0" err="1" smtClean="0"/>
              <a:t>CEv</a:t>
            </a:r>
            <a:r>
              <a:rPr lang="en-US" dirty="0" smtClean="0"/>
              <a:t> 37)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77" r="11977"/>
          <a:stretch>
            <a:fillRect/>
          </a:stretch>
        </p:blipFill>
        <p:spPr/>
      </p:pic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Աստվածաշնչյան գրողները</a:t>
            </a:r>
            <a:r>
              <a:rPr lang="en-US" dirty="0" smtClean="0"/>
              <a:t> 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       </a:t>
            </a:r>
            <a:r>
              <a:rPr lang="hy-AM" dirty="0" smtClean="0">
                <a:solidFill>
                  <a:schemeClr val="bg1"/>
                </a:solidFill>
              </a:rPr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/>
              <a:t>Ինչպե՞ս կարդալ Ուայթին</a:t>
            </a:r>
            <a:r>
              <a:rPr lang="en-US" dirty="0" smtClean="0"/>
              <a:t>          </a:t>
            </a:r>
            <a:r>
              <a:rPr lang="hy-AM" dirty="0" smtClean="0"/>
              <a:t>Քննադատություններ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3136076" y="718782"/>
            <a:ext cx="5550724" cy="420522"/>
          </a:xfrm>
        </p:spPr>
        <p:txBody>
          <a:bodyPr>
            <a:normAutofit lnSpcReduction="10000"/>
          </a:bodyPr>
          <a:lstStyle/>
          <a:p>
            <a:r>
              <a:rPr lang="hy-AM" dirty="0" smtClean="0"/>
              <a:t>Էլեն Ուայթը և Աստվածաշունչը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05441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5954741"/>
              </p:ext>
            </p:extLst>
          </p:nvPr>
        </p:nvGraphicFramePr>
        <p:xfrm>
          <a:off x="4495800" y="1428750"/>
          <a:ext cx="4343400" cy="323160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171700"/>
                <a:gridCol w="2171700"/>
              </a:tblGrid>
              <a:tr h="610322">
                <a:tc>
                  <a:txBody>
                    <a:bodyPr/>
                    <a:lstStyle/>
                    <a:p>
                      <a:r>
                        <a:rPr lang="hy-AM" sz="2000" b="1" dirty="0" smtClean="0">
                          <a:latin typeface="Kalinga" pitchFamily="34" charset="0"/>
                          <a:cs typeface="Kalinga" pitchFamily="34" charset="0"/>
                        </a:rPr>
                        <a:t>Ադվենտիստներ</a:t>
                      </a:r>
                      <a:endParaRPr lang="en-US" sz="2000" b="1" dirty="0">
                        <a:latin typeface="Kalinga" pitchFamily="34" charset="0"/>
                        <a:cs typeface="Kaling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2000" b="1" dirty="0" smtClean="0">
                          <a:latin typeface="Kalinga" pitchFamily="34" charset="0"/>
                          <a:cs typeface="Kalinga" pitchFamily="34" charset="0"/>
                        </a:rPr>
                        <a:t>Կաթոլիկներ</a:t>
                      </a:r>
                      <a:endParaRPr lang="en-US" sz="2000" b="1" dirty="0">
                        <a:latin typeface="Kalinga" pitchFamily="34" charset="0"/>
                        <a:cs typeface="Kalinga" pitchFamily="34" charset="0"/>
                      </a:endParaRPr>
                    </a:p>
                  </a:txBody>
                  <a:tcPr/>
                </a:tc>
              </a:tr>
              <a:tr h="610322">
                <a:tc>
                  <a:txBody>
                    <a:bodyPr/>
                    <a:lstStyle/>
                    <a:p>
                      <a:r>
                        <a:rPr lang="hy-AM" sz="2000" b="1" dirty="0" smtClean="0">
                          <a:latin typeface="Kalinga" pitchFamily="34" charset="0"/>
                          <a:cs typeface="Kalinga" pitchFamily="34" charset="0"/>
                        </a:rPr>
                        <a:t>Էլեն</a:t>
                      </a:r>
                      <a:r>
                        <a:rPr lang="hy-AM" sz="2000" b="1" baseline="0" dirty="0" smtClean="0">
                          <a:latin typeface="Kalinga" pitchFamily="34" charset="0"/>
                          <a:cs typeface="Kalinga" pitchFamily="34" charset="0"/>
                        </a:rPr>
                        <a:t> Ուայթը ստուգվում է Աստվածաշնչով</a:t>
                      </a:r>
                      <a:endParaRPr lang="en-US" sz="2000" b="1" dirty="0">
                        <a:latin typeface="Kalinga" pitchFamily="34" charset="0"/>
                        <a:cs typeface="Kaling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2000" b="1" dirty="0" smtClean="0">
                          <a:latin typeface="Kalinga" pitchFamily="34" charset="0"/>
                          <a:cs typeface="Kalinga" pitchFamily="34" charset="0"/>
                        </a:rPr>
                        <a:t>Աստվածաշունչը ստուգվում է ավանդությունով կամ Պապով</a:t>
                      </a:r>
                      <a:endParaRPr lang="en-US" sz="2000" b="1" dirty="0">
                        <a:latin typeface="Kalinga" pitchFamily="34" charset="0"/>
                        <a:cs typeface="Kalinga" pitchFamily="34" charset="0"/>
                      </a:endParaRPr>
                    </a:p>
                  </a:txBody>
                  <a:tcPr/>
                </a:tc>
              </a:tr>
              <a:tr h="760555">
                <a:tc>
                  <a:txBody>
                    <a:bodyPr/>
                    <a:lstStyle/>
                    <a:p>
                      <a:r>
                        <a:rPr lang="hy-AM" sz="2000" b="1" dirty="0" smtClean="0">
                          <a:latin typeface="Kalinga" pitchFamily="34" charset="0"/>
                          <a:cs typeface="Kalinga" pitchFamily="34" charset="0"/>
                        </a:rPr>
                        <a:t>Էլեն</a:t>
                      </a:r>
                      <a:r>
                        <a:rPr lang="hy-AM" sz="2000" b="1" baseline="0" dirty="0" smtClean="0">
                          <a:latin typeface="Kalinga" pitchFamily="34" charset="0"/>
                          <a:cs typeface="Kalinga" pitchFamily="34" charset="0"/>
                        </a:rPr>
                        <a:t> Ուայթը մատնանշում ու բարձրացնում է Աստվածաշունչը</a:t>
                      </a:r>
                      <a:endParaRPr lang="en-US" sz="2000" b="1" dirty="0">
                        <a:latin typeface="Kalinga" pitchFamily="34" charset="0"/>
                        <a:cs typeface="Kaling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2000" b="1" dirty="0" smtClean="0">
                          <a:latin typeface="Kalinga" pitchFamily="34" charset="0"/>
                          <a:cs typeface="Kalinga" pitchFamily="34" charset="0"/>
                        </a:rPr>
                        <a:t>Ավանդությունը</a:t>
                      </a:r>
                      <a:r>
                        <a:rPr lang="hy-AM" sz="2000" b="1" baseline="0" dirty="0" smtClean="0">
                          <a:latin typeface="Kalinga" pitchFamily="34" charset="0"/>
                          <a:cs typeface="Kalinga" pitchFamily="34" charset="0"/>
                        </a:rPr>
                        <a:t> և Պապը փոխում են Աստվածաշունչը</a:t>
                      </a:r>
                      <a:endParaRPr lang="en-US" sz="2000" b="1" dirty="0">
                        <a:latin typeface="Kalinga" pitchFamily="34" charset="0"/>
                        <a:cs typeface="Kalinga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Placeholder 3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77" r="11977"/>
          <a:stretch>
            <a:fillRect/>
          </a:stretch>
        </p:blipFill>
        <p:spPr/>
      </p:pic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Աստվածաշնչյան գրողները</a:t>
            </a:r>
            <a:r>
              <a:rPr lang="en-US" dirty="0" smtClean="0"/>
              <a:t> 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       </a:t>
            </a:r>
            <a:r>
              <a:rPr lang="hy-AM" dirty="0" smtClean="0">
                <a:solidFill>
                  <a:schemeClr val="bg1"/>
                </a:solidFill>
              </a:rPr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/>
              <a:t>Ինչպե՞ս կարդալ Ուայթին</a:t>
            </a:r>
            <a:r>
              <a:rPr lang="en-US" dirty="0" smtClean="0"/>
              <a:t>          </a:t>
            </a:r>
            <a:r>
              <a:rPr lang="hy-AM" dirty="0" smtClean="0"/>
              <a:t>Քննադատություններ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3136076" y="718782"/>
            <a:ext cx="5550724" cy="420522"/>
          </a:xfrm>
        </p:spPr>
        <p:txBody>
          <a:bodyPr>
            <a:normAutofit lnSpcReduction="10000"/>
          </a:bodyPr>
          <a:lstStyle/>
          <a:p>
            <a:r>
              <a:rPr lang="hy-AM" dirty="0" smtClean="0"/>
              <a:t>Էլեն Ուայթը և Աստվածաշունչը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17105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hy-AM" dirty="0" smtClean="0"/>
              <a:t>«Ձեզ լսողը Ինձ է լսում, և ձեզ անարգողը Ինձ է անարգում, և Ինձ անարգողը Ինձ Ուղարկողին է անարգում:»</a:t>
            </a:r>
            <a:r>
              <a:rPr lang="en-US" dirty="0" smtClean="0"/>
              <a:t> (</a:t>
            </a:r>
            <a:r>
              <a:rPr lang="hy-AM" dirty="0" smtClean="0"/>
              <a:t>Ղուկ.</a:t>
            </a:r>
            <a:r>
              <a:rPr lang="en-US" dirty="0" smtClean="0"/>
              <a:t> 10</a:t>
            </a:r>
            <a:r>
              <a:rPr lang="hy-AM" dirty="0" smtClean="0"/>
              <a:t>.</a:t>
            </a:r>
            <a:r>
              <a:rPr lang="en-US" dirty="0" smtClean="0"/>
              <a:t>16)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Աստվածաշնչյան գրողները</a:t>
            </a:r>
            <a:r>
              <a:rPr lang="en-US" dirty="0" smtClean="0"/>
              <a:t> 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       </a:t>
            </a:r>
            <a:r>
              <a:rPr lang="hy-AM" dirty="0" smtClean="0">
                <a:solidFill>
                  <a:schemeClr val="bg1"/>
                </a:solidFill>
              </a:rPr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/>
              <a:t>Ինչպե՞ս կարդալ Ուայթին</a:t>
            </a:r>
            <a:r>
              <a:rPr lang="en-US" dirty="0" smtClean="0"/>
              <a:t>          </a:t>
            </a:r>
            <a:r>
              <a:rPr lang="hy-AM" dirty="0" smtClean="0"/>
              <a:t>Քննադատություններ</a:t>
            </a:r>
            <a:endParaRPr lang="en-US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3136076" y="718782"/>
            <a:ext cx="5550724" cy="420522"/>
          </a:xfrm>
        </p:spPr>
        <p:txBody>
          <a:bodyPr>
            <a:normAutofit lnSpcReduction="10000"/>
          </a:bodyPr>
          <a:lstStyle/>
          <a:p>
            <a:r>
              <a:rPr lang="hy-AM" dirty="0" smtClean="0"/>
              <a:t>Էլեն Ուայթը և Աստվածաշունչը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20989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hy-AM" dirty="0" smtClean="0"/>
              <a:t>Գրքերի մասին՝</a:t>
            </a:r>
            <a:r>
              <a:rPr lang="en-US" dirty="0" smtClean="0"/>
              <a:t> </a:t>
            </a:r>
            <a:endParaRPr lang="en-US" dirty="0"/>
          </a:p>
          <a:p>
            <a:r>
              <a:rPr lang="hy-AM" dirty="0" smtClean="0"/>
              <a:t>«Քույր Ուայթը այս գրքերի հեղինակը չէ: Նրանք պարունակում են պատվերներ, որոնք նրա կյանքի ընթացքում Աստված է տվել նրան: Նրանք պարունակում են թանկագին, սփոփող լույս, որը Աստված</a:t>
            </a:r>
            <a:r>
              <a:rPr lang="en-US" dirty="0"/>
              <a:t> </a:t>
            </a:r>
            <a:r>
              <a:rPr lang="hy-AM" dirty="0" smtClean="0"/>
              <a:t>սիրով տվել է Իր ծառաներին, որպեսզի փոխանցեն աշխարհին:» </a:t>
            </a:r>
            <a:r>
              <a:rPr lang="en-US" dirty="0" smtClean="0"/>
              <a:t>(CM 125)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0" r="6820"/>
          <a:stretch>
            <a:fillRect/>
          </a:stretch>
        </p:blipFill>
        <p:spPr/>
      </p:pic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Աստվածաշնչյան գրողները</a:t>
            </a:r>
            <a:r>
              <a:rPr lang="en-US" dirty="0" smtClean="0"/>
              <a:t> 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       </a:t>
            </a:r>
            <a:r>
              <a:rPr lang="hy-AM" dirty="0" smtClean="0">
                <a:solidFill>
                  <a:schemeClr val="bg1"/>
                </a:solidFill>
              </a:rPr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/>
              <a:t>Ինչպե՞ս կարդալ Ուայթին</a:t>
            </a:r>
            <a:r>
              <a:rPr lang="en-US" dirty="0" smtClean="0"/>
              <a:t>          </a:t>
            </a:r>
            <a:r>
              <a:rPr lang="hy-AM" dirty="0" smtClean="0"/>
              <a:t>Քննադատություններ</a:t>
            </a:r>
            <a:endParaRPr lang="en-US" dirty="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3136076" y="718782"/>
            <a:ext cx="5550724" cy="420522"/>
          </a:xfrm>
        </p:spPr>
        <p:txBody>
          <a:bodyPr>
            <a:normAutofit lnSpcReduction="10000"/>
          </a:bodyPr>
          <a:lstStyle/>
          <a:p>
            <a:r>
              <a:rPr lang="hy-AM" dirty="0" smtClean="0"/>
              <a:t>Էլեն Ուայթը և Աստվածաշունչը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425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hy-AM" dirty="0" smtClean="0"/>
              <a:t>Հոդվածների մասին՝</a:t>
            </a:r>
            <a:endParaRPr lang="hy-AM" dirty="0"/>
          </a:p>
          <a:p>
            <a:r>
              <a:rPr lang="hy-AM" dirty="0" smtClean="0"/>
              <a:t>«Ես ոչ մի հոդված չեմ գրում օգտագործելով ընդամենը իմ սեփական մտքերը: Դրանք այն են , ինչ Աստված բացել է ինձ տեսիլքում, որպես գահից շողացող լույսի թանկագին ճառագայթներ:»</a:t>
            </a:r>
            <a:r>
              <a:rPr lang="en-US" dirty="0" smtClean="0"/>
              <a:t> (5T 67)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0" r="6820"/>
          <a:stretch>
            <a:fillRect/>
          </a:stretch>
        </p:blipFill>
        <p:spPr/>
      </p:pic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Աստվածաշնչյան գրողները</a:t>
            </a:r>
            <a:r>
              <a:rPr lang="en-US" dirty="0" smtClean="0"/>
              <a:t> 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       </a:t>
            </a:r>
            <a:r>
              <a:rPr lang="hy-AM" dirty="0" smtClean="0">
                <a:solidFill>
                  <a:schemeClr val="bg1"/>
                </a:solidFill>
              </a:rPr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/>
              <a:t>Ինչպե՞ս կարդալ Ուայթին</a:t>
            </a:r>
            <a:r>
              <a:rPr lang="en-US" dirty="0" smtClean="0"/>
              <a:t>          </a:t>
            </a:r>
            <a:r>
              <a:rPr lang="hy-AM" dirty="0" smtClean="0"/>
              <a:t>Քննադատություններ</a:t>
            </a:r>
            <a:endParaRPr lang="en-US" dirty="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3136076" y="718782"/>
            <a:ext cx="5550724" cy="420522"/>
          </a:xfrm>
        </p:spPr>
        <p:txBody>
          <a:bodyPr>
            <a:normAutofit lnSpcReduction="10000"/>
          </a:bodyPr>
          <a:lstStyle/>
          <a:p>
            <a:r>
              <a:rPr lang="hy-AM" dirty="0" smtClean="0"/>
              <a:t>Էլեն Ուայթը և Աստվածաշունչը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91647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hy-AM" dirty="0" smtClean="0"/>
              <a:t>Նամակների մասին՝</a:t>
            </a:r>
            <a:endParaRPr lang="en-US" dirty="0" smtClean="0"/>
          </a:p>
          <a:p>
            <a:r>
              <a:rPr lang="hy-AM" dirty="0" smtClean="0"/>
              <a:t>Թույլ և դողալով, ես արթնացա առավոտյան ժամը երեքին՝ քեզ գրելու համար: Աստված խոսում էր կավի միջոցով: Դու մի գուցե ասես, որ սա ընդամենը նամակ էր:</a:t>
            </a:r>
            <a:r>
              <a:rPr lang="en-US" dirty="0" smtClean="0"/>
              <a:t> </a:t>
            </a:r>
            <a:r>
              <a:rPr lang="hy-AM" dirty="0" smtClean="0"/>
              <a:t>Այո, դա մի  նամակ էր, բայց դրդված Աստծո Հոգու կողմից՝ բերելու քո մտքի առաջ այն բաները, որոնք ցույց տրվեցին ինձ:</a:t>
            </a:r>
            <a:endParaRPr lang="en-US" sz="1400" b="0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0" r="6820"/>
          <a:stretch>
            <a:fillRect/>
          </a:stretch>
        </p:blipFill>
        <p:spPr/>
      </p:pic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Աստվածաշնչյան գրողները</a:t>
            </a:r>
            <a:r>
              <a:rPr lang="en-US" dirty="0" smtClean="0"/>
              <a:t> 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       </a:t>
            </a:r>
            <a:r>
              <a:rPr lang="hy-AM" dirty="0" smtClean="0">
                <a:solidFill>
                  <a:schemeClr val="bg1"/>
                </a:solidFill>
              </a:rPr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/>
              <a:t>Ինչպե՞ս կարդալ Ուայթին</a:t>
            </a:r>
            <a:r>
              <a:rPr lang="en-US" dirty="0" smtClean="0"/>
              <a:t>          </a:t>
            </a:r>
            <a:r>
              <a:rPr lang="hy-AM" dirty="0" smtClean="0"/>
              <a:t>Քննադատություններ</a:t>
            </a:r>
            <a:endParaRPr lang="en-US" dirty="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3136076" y="718782"/>
            <a:ext cx="5550724" cy="420522"/>
          </a:xfrm>
        </p:spPr>
        <p:txBody>
          <a:bodyPr>
            <a:normAutofit lnSpcReduction="10000"/>
          </a:bodyPr>
          <a:lstStyle/>
          <a:p>
            <a:r>
              <a:rPr lang="hy-AM" dirty="0" smtClean="0"/>
              <a:t>Էլեն Ուայթը և Աստվածաշունչը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96734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hy-AM" dirty="0" smtClean="0"/>
              <a:t>Այս նամակներում, որոնք ես գրել եմ, այս վկայություններում, որոնք ես բերել եմ, ես ներկայացնում է քեզ այն ինչ Աստված է ինձ ներկայացրել:»</a:t>
            </a:r>
            <a:r>
              <a:rPr lang="en-US" dirty="0" smtClean="0"/>
              <a:t> (5T 67)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0" r="6820"/>
          <a:stretch>
            <a:fillRect/>
          </a:stretch>
        </p:blipFill>
        <p:spPr/>
      </p:pic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Աստվածաշնչյան գրողները</a:t>
            </a:r>
            <a:r>
              <a:rPr lang="en-US" dirty="0" smtClean="0"/>
              <a:t> 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       </a:t>
            </a:r>
            <a:r>
              <a:rPr lang="hy-AM" dirty="0" smtClean="0">
                <a:solidFill>
                  <a:schemeClr val="bg1"/>
                </a:solidFill>
              </a:rPr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/>
              <a:t>Ինչպե՞ս կարդալ Ուայթին</a:t>
            </a:r>
            <a:r>
              <a:rPr lang="en-US" dirty="0" smtClean="0"/>
              <a:t>          </a:t>
            </a:r>
            <a:r>
              <a:rPr lang="hy-AM" dirty="0" smtClean="0"/>
              <a:t>Քննադատություններ</a:t>
            </a:r>
            <a:endParaRPr lang="en-US" dirty="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3136076" y="718782"/>
            <a:ext cx="5550724" cy="420522"/>
          </a:xfrm>
        </p:spPr>
        <p:txBody>
          <a:bodyPr>
            <a:normAutofit lnSpcReduction="10000"/>
          </a:bodyPr>
          <a:lstStyle/>
          <a:p>
            <a:r>
              <a:rPr lang="hy-AM" dirty="0" smtClean="0"/>
              <a:t>Էլեն Ուայթը և Աստվածաշունչը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91647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Ամփոփելով՝</a:t>
            </a:r>
            <a:endParaRPr lang="en-US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" r="551"/>
          <a:stretch/>
        </p:blipFill>
        <p:spPr/>
      </p:pic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304800" y="1352550"/>
            <a:ext cx="4648200" cy="3505200"/>
          </a:xfrm>
        </p:spPr>
        <p:txBody>
          <a:bodyPr/>
          <a:lstStyle/>
          <a:p>
            <a:pPr marL="342900" indent="-342900">
              <a:lnSpc>
                <a:spcPts val="2300"/>
              </a:lnSpc>
              <a:buFont typeface="+mj-lt"/>
              <a:buAutoNum type="arabicPeriod"/>
            </a:pPr>
            <a:r>
              <a:rPr lang="en-US" dirty="0" smtClean="0"/>
              <a:t>“Sola Scriptura” </a:t>
            </a:r>
            <a:r>
              <a:rPr lang="hy-AM" dirty="0" smtClean="0"/>
              <a:t>Աստվածաշնչի գերակայությունն է  ցույց տալիս, բայց չի մերժում այլ հեղինակությունները</a:t>
            </a:r>
            <a:endParaRPr lang="en-US" dirty="0" smtClean="0"/>
          </a:p>
          <a:p>
            <a:pPr marL="342900" indent="-342900">
              <a:lnSpc>
                <a:spcPts val="2300"/>
              </a:lnSpc>
              <a:buFont typeface="+mj-lt"/>
              <a:buAutoNum type="arabicPeriod"/>
            </a:pPr>
            <a:r>
              <a:rPr lang="hy-AM" dirty="0" smtClean="0"/>
              <a:t>Էլեն Ուայթը ավելի ցածր է Աստվածաշնչից, քանի որ</a:t>
            </a:r>
            <a:endParaRPr lang="en-US" dirty="0" smtClean="0"/>
          </a:p>
          <a:p>
            <a:pPr marL="800100" lvl="1" indent="-342900">
              <a:buFont typeface="Arial" pitchFamily="34" charset="0"/>
              <a:buChar char="•"/>
            </a:pPr>
            <a:r>
              <a:rPr lang="hy-AM" sz="1600" b="1" spc="-70" dirty="0" smtClean="0"/>
              <a:t>Նա փորձվում է Աստվածաշնչով</a:t>
            </a:r>
            <a:endParaRPr lang="en-US" sz="1600" b="1" spc="-70" dirty="0" smtClean="0"/>
          </a:p>
          <a:p>
            <a:pPr marL="800100" lvl="1" indent="-342900">
              <a:lnSpc>
                <a:spcPts val="1700"/>
              </a:lnSpc>
              <a:buFont typeface="Arial" pitchFamily="34" charset="0"/>
              <a:buChar char="•"/>
            </a:pPr>
            <a:r>
              <a:rPr lang="hy-AM" sz="1600" b="1" spc="-70" dirty="0" smtClean="0"/>
              <a:t>Նա մատնանշում է Աստվածաշնչին</a:t>
            </a:r>
            <a:endParaRPr lang="en-US" sz="1600" b="1" spc="-70" dirty="0" smtClean="0"/>
          </a:p>
          <a:p>
            <a:pPr marL="342900" indent="-342900">
              <a:lnSpc>
                <a:spcPts val="2300"/>
              </a:lnSpc>
              <a:buFont typeface="+mj-lt"/>
              <a:buAutoNum type="arabicPeriod"/>
            </a:pPr>
            <a:r>
              <a:rPr lang="hy-AM" dirty="0" smtClean="0"/>
              <a:t>Էլեն Ուայթի գրությունները նույնպիսի հեղինակություն ունեն ինչպիսին և Աստվածաշունչը, քանի որ երկուսի հեղինակն էլ Աստված է: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Աստվածաշնչյան գրողները</a:t>
            </a:r>
            <a:r>
              <a:rPr lang="en-US" dirty="0" smtClean="0"/>
              <a:t> 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       </a:t>
            </a:r>
            <a:r>
              <a:rPr lang="hy-AM" dirty="0" smtClean="0">
                <a:solidFill>
                  <a:schemeClr val="bg1"/>
                </a:solidFill>
              </a:rPr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/>
              <a:t>Ինչպե՞ս կարդալ Ուայթին</a:t>
            </a:r>
            <a:r>
              <a:rPr lang="en-US" dirty="0" smtClean="0"/>
              <a:t>          </a:t>
            </a:r>
            <a:r>
              <a:rPr lang="hy-AM" dirty="0" smtClean="0"/>
              <a:t>Քննադատություններ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69272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Ինչպե՞ս կարդալ Ուայթին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60" b="33172"/>
          <a:stretch/>
        </p:blipFill>
        <p:spPr/>
      </p:pic>
      <p:sp>
        <p:nvSpPr>
          <p:cNvPr id="9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Աստվածաշնչյան գրողները</a:t>
            </a:r>
            <a:r>
              <a:rPr lang="en-US" dirty="0" smtClean="0"/>
              <a:t> 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       </a:t>
            </a:r>
            <a:r>
              <a:rPr lang="hy-AM" dirty="0" smtClean="0"/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>
                <a:solidFill>
                  <a:schemeClr val="bg1"/>
                </a:solidFill>
              </a:rPr>
              <a:t>Ինչպե՞ս կարդալ Ուայթին</a:t>
            </a:r>
            <a:r>
              <a:rPr lang="en-US" dirty="0" smtClean="0">
                <a:solidFill>
                  <a:schemeClr val="bg1"/>
                </a:solidFill>
              </a:rPr>
              <a:t>          </a:t>
            </a:r>
            <a:r>
              <a:rPr lang="hy-AM" dirty="0" smtClean="0"/>
              <a:t>Քննադատություններ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77742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67" b="27667"/>
          <a:stretch>
            <a:fillRect/>
          </a:stretch>
        </p:blipFill>
        <p:spPr/>
      </p:pic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 smtClean="0"/>
              <a:t>1. </a:t>
            </a:r>
            <a:r>
              <a:rPr lang="hy-AM" dirty="0" smtClean="0"/>
              <a:t>Աղոթք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Աստվածաշնչյան գրողները</a:t>
            </a:r>
            <a:r>
              <a:rPr lang="en-US" dirty="0" smtClean="0"/>
              <a:t> 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       </a:t>
            </a:r>
            <a:r>
              <a:rPr lang="hy-AM" dirty="0" smtClean="0"/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>
                <a:solidFill>
                  <a:schemeClr val="bg1"/>
                </a:solidFill>
              </a:rPr>
              <a:t>Ինչպե՞ս կարդալ Ուայթին</a:t>
            </a:r>
            <a:r>
              <a:rPr lang="en-US" dirty="0" smtClean="0">
                <a:solidFill>
                  <a:schemeClr val="bg1"/>
                </a:solidFill>
              </a:rPr>
              <a:t>          </a:t>
            </a:r>
            <a:r>
              <a:rPr lang="hy-AM" dirty="0" smtClean="0"/>
              <a:t>Քննադատություններ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340428" y="4483738"/>
            <a:ext cx="4495800" cy="420522"/>
          </a:xfrm>
        </p:spPr>
        <p:txBody>
          <a:bodyPr>
            <a:normAutofit lnSpcReduction="10000"/>
          </a:bodyPr>
          <a:lstStyle/>
          <a:p>
            <a:r>
              <a:rPr lang="hy-AM" dirty="0" smtClean="0"/>
              <a:t>Ինչպե՞ս կարդալ Ուայթին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27431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50" b="20150"/>
          <a:stretch>
            <a:fillRect/>
          </a:stretch>
        </p:blipFill>
        <p:spPr/>
      </p:pic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 smtClean="0"/>
              <a:t>2.</a:t>
            </a:r>
            <a:r>
              <a:rPr lang="hy-AM" dirty="0"/>
              <a:t> </a:t>
            </a:r>
            <a:r>
              <a:rPr lang="hy-AM" dirty="0" smtClean="0"/>
              <a:t>Նայեք այն ամենը, ինչ մարգարեն ասել է տվյալ թեմայի վերաբերյալ</a:t>
            </a:r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340428" y="4483738"/>
            <a:ext cx="4495800" cy="420522"/>
          </a:xfrm>
        </p:spPr>
        <p:txBody>
          <a:bodyPr>
            <a:normAutofit lnSpcReduction="10000"/>
          </a:bodyPr>
          <a:lstStyle/>
          <a:p>
            <a:r>
              <a:rPr lang="hy-AM" dirty="0" smtClean="0"/>
              <a:t>Ինչպե՞ս կարդալ Ուայթին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Աստվածաշնչյան գրողները</a:t>
            </a:r>
            <a:r>
              <a:rPr lang="en-US" dirty="0" smtClean="0"/>
              <a:t> 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       </a:t>
            </a:r>
            <a:r>
              <a:rPr lang="hy-AM" dirty="0" smtClean="0"/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>
                <a:solidFill>
                  <a:schemeClr val="bg1"/>
                </a:solidFill>
              </a:rPr>
              <a:t>Ինչպե՞ս կարդալ Ուայթին</a:t>
            </a:r>
            <a:r>
              <a:rPr lang="en-US" dirty="0" smtClean="0">
                <a:solidFill>
                  <a:schemeClr val="bg1"/>
                </a:solidFill>
              </a:rPr>
              <a:t>          </a:t>
            </a:r>
            <a:r>
              <a:rPr lang="hy-AM" dirty="0" smtClean="0"/>
              <a:t>Քննադատություններ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48123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55" b="16555"/>
          <a:stretch>
            <a:fillRect/>
          </a:stretch>
        </p:blipFill>
        <p:spPr/>
      </p:pic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 smtClean="0"/>
              <a:t>3. </a:t>
            </a:r>
            <a:r>
              <a:rPr lang="hy-AM" dirty="0" smtClean="0"/>
              <a:t>Ուսումնասիրեք կոնտեքստը</a:t>
            </a:r>
            <a:endParaRPr lang="en-US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Աստվածաշնչյան գրողները</a:t>
            </a:r>
            <a:r>
              <a:rPr lang="en-US" dirty="0" smtClean="0"/>
              <a:t> 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       </a:t>
            </a:r>
            <a:r>
              <a:rPr lang="hy-AM" dirty="0" smtClean="0"/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>
                <a:solidFill>
                  <a:schemeClr val="bg1"/>
                </a:solidFill>
              </a:rPr>
              <a:t>Ինչպե՞ս կարդալ Ուայթին</a:t>
            </a:r>
            <a:r>
              <a:rPr lang="en-US" dirty="0" smtClean="0">
                <a:solidFill>
                  <a:schemeClr val="bg1"/>
                </a:solidFill>
              </a:rPr>
              <a:t>          </a:t>
            </a:r>
            <a:r>
              <a:rPr lang="hy-AM" dirty="0" smtClean="0"/>
              <a:t>Քննադատություններ</a:t>
            </a:r>
            <a:endParaRPr lang="en-US" dirty="0"/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340428" y="4483738"/>
            <a:ext cx="4495800" cy="420522"/>
          </a:xfrm>
        </p:spPr>
        <p:txBody>
          <a:bodyPr>
            <a:normAutofit lnSpcReduction="10000"/>
          </a:bodyPr>
          <a:lstStyle/>
          <a:p>
            <a:r>
              <a:rPr lang="hy-AM" dirty="0" smtClean="0"/>
              <a:t>Ինչպե՞ս կարդալ Ուայթին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92337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4343400" y="4400550"/>
            <a:ext cx="4566062" cy="457200"/>
          </a:xfrm>
        </p:spPr>
        <p:txBody>
          <a:bodyPr/>
          <a:lstStyle/>
          <a:p>
            <a:r>
              <a:rPr lang="en-US" dirty="0" smtClean="0"/>
              <a:t>4. </a:t>
            </a:r>
            <a:r>
              <a:rPr lang="hy-AM" dirty="0" smtClean="0"/>
              <a:t>Հայտնաբերեք ընդհանուր սկզբունքը</a:t>
            </a:r>
            <a:endParaRPr lang="en-US" dirty="0"/>
          </a:p>
        </p:txBody>
      </p:sp>
      <p:pic>
        <p:nvPicPr>
          <p:cNvPr id="10" name="Picture Placeholder 9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" r="655"/>
          <a:stretch>
            <a:fillRect/>
          </a:stretch>
        </p:blipFill>
        <p:spPr/>
      </p:pic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Աստվածաշնչյան գրողները</a:t>
            </a:r>
            <a:r>
              <a:rPr lang="en-US" dirty="0" smtClean="0"/>
              <a:t> 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       </a:t>
            </a:r>
            <a:r>
              <a:rPr lang="hy-AM" dirty="0" smtClean="0"/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>
                <a:solidFill>
                  <a:schemeClr val="bg1"/>
                </a:solidFill>
              </a:rPr>
              <a:t>Ինչպե՞ս կարդալ Ուայթին</a:t>
            </a:r>
            <a:r>
              <a:rPr lang="en-US" dirty="0" smtClean="0">
                <a:solidFill>
                  <a:schemeClr val="bg1"/>
                </a:solidFill>
              </a:rPr>
              <a:t>          </a:t>
            </a:r>
            <a:r>
              <a:rPr lang="hy-AM" dirty="0" smtClean="0"/>
              <a:t>Քննադատություններ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340428" y="4483738"/>
            <a:ext cx="4495800" cy="420522"/>
          </a:xfrm>
        </p:spPr>
        <p:txBody>
          <a:bodyPr>
            <a:normAutofit lnSpcReduction="10000"/>
          </a:bodyPr>
          <a:lstStyle/>
          <a:p>
            <a:r>
              <a:rPr lang="hy-AM" dirty="0" smtClean="0"/>
              <a:t>Ինչպե՞ս կարդալ Ուայթին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248163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Ինչպե՞ս կարդալ Ուայթին</a:t>
            </a:r>
            <a:endParaRPr lang="en-US" dirty="0"/>
          </a:p>
        </p:txBody>
      </p:sp>
      <p:pic>
        <p:nvPicPr>
          <p:cNvPr id="11" name="Picture Placeholder 10"/>
          <p:cNvPicPr>
            <a:picLocks noGrp="1" noChangeAspect="1"/>
          </p:cNvPicPr>
          <p:nvPr>
            <p:ph type="pic" sz="quarter" idx="19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771" y="1428750"/>
            <a:ext cx="4681618" cy="3124200"/>
          </a:xfrm>
        </p:spPr>
      </p:pic>
      <p:sp>
        <p:nvSpPr>
          <p:cNvPr id="8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Աստվածաշնչյան գրողները</a:t>
            </a:r>
            <a:r>
              <a:rPr lang="en-US" dirty="0" smtClean="0"/>
              <a:t> 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       </a:t>
            </a:r>
            <a:r>
              <a:rPr lang="hy-AM" dirty="0" smtClean="0"/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>
                <a:solidFill>
                  <a:schemeClr val="bg1"/>
                </a:solidFill>
              </a:rPr>
              <a:t>Ինչպե՞ս կարդալ Ուայթին</a:t>
            </a:r>
            <a:r>
              <a:rPr lang="en-US" dirty="0" smtClean="0">
                <a:solidFill>
                  <a:schemeClr val="bg1"/>
                </a:solidFill>
              </a:rPr>
              <a:t>          </a:t>
            </a:r>
            <a:r>
              <a:rPr lang="hy-AM" dirty="0" smtClean="0"/>
              <a:t>Քննադատություններ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056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/>
          <p:cNvPicPr>
            <a:picLocks noGrp="1" noChangeAspect="1"/>
          </p:cNvPicPr>
          <p:nvPr>
            <p:ph type="pic" sz="quarter" idx="19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771" y="1428750"/>
            <a:ext cx="4681618" cy="3124200"/>
          </a:xfrm>
        </p:spPr>
      </p:pic>
      <p:pic>
        <p:nvPicPr>
          <p:cNvPr id="3" name="Picture Placeholder 2"/>
          <p:cNvPicPr>
            <a:picLocks noGrp="1" noChangeAspect="1"/>
          </p:cNvPicPr>
          <p:nvPr>
            <p:ph type="pic" sz="quarter" idx="26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180000">
            <a:off x="1979326" y="1460221"/>
            <a:ext cx="5144386" cy="3133789"/>
          </a:xfrm>
        </p:spPr>
      </p:pic>
      <p:sp>
        <p:nvSpPr>
          <p:cNvPr id="8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Աստվածաշնչյան գրողները</a:t>
            </a:r>
            <a:r>
              <a:rPr lang="en-US" dirty="0" smtClean="0"/>
              <a:t> 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       </a:t>
            </a:r>
            <a:r>
              <a:rPr lang="hy-AM" dirty="0" smtClean="0"/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>
                <a:solidFill>
                  <a:schemeClr val="bg1"/>
                </a:solidFill>
              </a:rPr>
              <a:t>Ինչպե՞ս կարդալ Ուայթին</a:t>
            </a:r>
            <a:r>
              <a:rPr lang="en-US" dirty="0" smtClean="0">
                <a:solidFill>
                  <a:schemeClr val="bg1"/>
                </a:solidFill>
              </a:rPr>
              <a:t>          </a:t>
            </a:r>
            <a:r>
              <a:rPr lang="hy-AM" dirty="0" smtClean="0"/>
              <a:t>Քննադատություններ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3136076" y="718782"/>
            <a:ext cx="5550724" cy="420522"/>
          </a:xfrm>
        </p:spPr>
        <p:txBody>
          <a:bodyPr>
            <a:normAutofit lnSpcReduction="10000"/>
          </a:bodyPr>
          <a:lstStyle/>
          <a:p>
            <a:r>
              <a:rPr lang="hy-AM" dirty="0" smtClean="0"/>
              <a:t>Ինչպե՞ս կարդալ Ուայթին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950740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0"/>
          <p:cNvPicPr>
            <a:picLocks noGrp="1" noChangeAspect="1"/>
          </p:cNvPicPr>
          <p:nvPr>
            <p:ph type="pic" sz="quarter" idx="19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771" y="1428750"/>
            <a:ext cx="4681618" cy="3124200"/>
          </a:xfrm>
        </p:spPr>
      </p:pic>
      <p:pic>
        <p:nvPicPr>
          <p:cNvPr id="21" name="Picture Placeholder 2"/>
          <p:cNvPicPr>
            <a:picLocks noGrp="1" noChangeAspect="1"/>
          </p:cNvPicPr>
          <p:nvPr>
            <p:ph type="pic" sz="quarter" idx="26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180000">
            <a:off x="1979326" y="1460221"/>
            <a:ext cx="5144386" cy="3133789"/>
          </a:xfrm>
        </p:spPr>
      </p:pic>
      <p:pic>
        <p:nvPicPr>
          <p:cNvPr id="17" name="Picture Placeholder 16"/>
          <p:cNvPicPr>
            <a:picLocks noGrp="1" noChangeAspect="1"/>
          </p:cNvPicPr>
          <p:nvPr>
            <p:ph type="pic" sz="quarter" idx="29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0000">
            <a:off x="2705040" y="1447332"/>
            <a:ext cx="4178385" cy="3133789"/>
          </a:xfrm>
        </p:spPr>
      </p:pic>
      <p:sp>
        <p:nvSpPr>
          <p:cNvPr id="8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Աստվածաշնչյան գրողները</a:t>
            </a:r>
            <a:r>
              <a:rPr lang="en-US" dirty="0" smtClean="0"/>
              <a:t> 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       </a:t>
            </a:r>
            <a:r>
              <a:rPr lang="hy-AM" dirty="0" smtClean="0"/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>
                <a:solidFill>
                  <a:schemeClr val="bg1"/>
                </a:solidFill>
              </a:rPr>
              <a:t>Ինչպե՞ս կարդալ Ուայթին</a:t>
            </a:r>
            <a:r>
              <a:rPr lang="en-US" dirty="0" smtClean="0">
                <a:solidFill>
                  <a:schemeClr val="bg1"/>
                </a:solidFill>
              </a:rPr>
              <a:t>          </a:t>
            </a:r>
            <a:r>
              <a:rPr lang="hy-AM" dirty="0" smtClean="0"/>
              <a:t>Քննադատություններ</a:t>
            </a:r>
            <a:endParaRPr lang="en-US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3136076" y="718782"/>
            <a:ext cx="5550724" cy="420522"/>
          </a:xfrm>
        </p:spPr>
        <p:txBody>
          <a:bodyPr>
            <a:normAutofit lnSpcReduction="10000"/>
          </a:bodyPr>
          <a:lstStyle/>
          <a:p>
            <a:r>
              <a:rPr lang="hy-AM" dirty="0" smtClean="0"/>
              <a:t>Ինչպե՞ս կարդալ Ուայթին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84736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Ամփոփելով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hy-AM" dirty="0" smtClean="0"/>
              <a:t>Ուսումնասիրեք աղոթքով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hy-AM" dirty="0" smtClean="0"/>
              <a:t>Քննարկեք բոլոր մասերը կապված կոնկրետ թեմայի հետ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hy-AM" dirty="0" smtClean="0"/>
              <a:t>Ուսումնասիրեք կոնտեքստը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hy-AM" dirty="0" smtClean="0"/>
              <a:t>Հայտնաբերեք կոնտեքստը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0" r="2960"/>
          <a:stretch>
            <a:fillRect/>
          </a:stretch>
        </p:blipFill>
        <p:spPr/>
      </p:pic>
      <p:sp>
        <p:nvSpPr>
          <p:cNvPr id="8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Աստվածաշնչյան գրողները</a:t>
            </a:r>
            <a:r>
              <a:rPr lang="en-US" dirty="0" smtClean="0"/>
              <a:t> 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       </a:t>
            </a:r>
            <a:r>
              <a:rPr lang="hy-AM" dirty="0" smtClean="0"/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>
                <a:solidFill>
                  <a:schemeClr val="bg1"/>
                </a:solidFill>
              </a:rPr>
              <a:t>Ինչպե՞ս կարդալ Ուայթին</a:t>
            </a:r>
            <a:r>
              <a:rPr lang="en-US" dirty="0" smtClean="0">
                <a:solidFill>
                  <a:schemeClr val="bg1"/>
                </a:solidFill>
              </a:rPr>
              <a:t>          </a:t>
            </a:r>
            <a:r>
              <a:rPr lang="hy-AM" dirty="0" smtClean="0"/>
              <a:t>Քննադատություններ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15429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24" b="8024"/>
          <a:stretch>
            <a:fillRect/>
          </a:stretch>
        </p:blipFill>
        <p:spPr/>
      </p:pic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340428" y="4400550"/>
            <a:ext cx="5907972" cy="503710"/>
          </a:xfrm>
        </p:spPr>
        <p:txBody>
          <a:bodyPr>
            <a:normAutofit fontScale="85000" lnSpcReduction="10000"/>
          </a:bodyPr>
          <a:lstStyle/>
          <a:p>
            <a:r>
              <a:rPr lang="hy-AM" dirty="0" smtClean="0"/>
              <a:t>Ինչպե՞ս վարվել քննադատությունների հետ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Աստվածաշնչյան գրողները</a:t>
            </a:r>
            <a:r>
              <a:rPr lang="en-US" dirty="0" smtClean="0"/>
              <a:t> 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       </a:t>
            </a:r>
            <a:r>
              <a:rPr lang="hy-AM" dirty="0" smtClean="0"/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/>
              <a:t>Ինչպե՞ս կարդալ Ուայթին</a:t>
            </a:r>
            <a:r>
              <a:rPr lang="en-US" dirty="0" smtClean="0"/>
              <a:t>          </a:t>
            </a:r>
            <a:r>
              <a:rPr lang="hy-AM" dirty="0" smtClean="0">
                <a:solidFill>
                  <a:schemeClr val="bg1"/>
                </a:solidFill>
              </a:rPr>
              <a:t>Քննադատություններ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26533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136076" y="718782"/>
            <a:ext cx="5779324" cy="420522"/>
          </a:xfrm>
        </p:spPr>
        <p:txBody>
          <a:bodyPr>
            <a:normAutofit fontScale="85000" lnSpcReduction="10000"/>
          </a:bodyPr>
          <a:lstStyle/>
          <a:p>
            <a:r>
              <a:rPr lang="hy-AM" dirty="0" smtClean="0"/>
              <a:t>Ինչպե՞ս վարվել քննադատությունների հետ</a:t>
            </a:r>
            <a:endParaRPr lang="en-US" dirty="0"/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13" r="13413"/>
          <a:stretch>
            <a:fillRect/>
          </a:stretch>
        </p:blipFill>
        <p:spPr/>
      </p:pic>
      <p:sp>
        <p:nvSpPr>
          <p:cNvPr id="11" name="Text Placeholder 10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hy-AM" dirty="0" smtClean="0"/>
              <a:t>«</a:t>
            </a:r>
            <a:r>
              <a:rPr lang="en-US" dirty="0" smtClean="0"/>
              <a:t>… </a:t>
            </a:r>
            <a:r>
              <a:rPr lang="hy-AM" dirty="0" smtClean="0"/>
              <a:t>և միշտ պատրաստ եղեք հեզությամբ և երկյուղածությամբ պատասխան տալու ամենին, որ ձեր մեջ եղած հույսի համար պատճառ հարցնեն:» </a:t>
            </a:r>
            <a:r>
              <a:rPr lang="en-US" dirty="0" smtClean="0"/>
              <a:t>(1 </a:t>
            </a:r>
            <a:r>
              <a:rPr lang="hy-AM" dirty="0" smtClean="0"/>
              <a:t>Պետ.</a:t>
            </a:r>
            <a:r>
              <a:rPr lang="en-US" dirty="0" smtClean="0"/>
              <a:t> 3</a:t>
            </a:r>
            <a:r>
              <a:rPr lang="hy-AM" dirty="0" smtClean="0"/>
              <a:t>.</a:t>
            </a:r>
            <a:r>
              <a:rPr lang="en-US" dirty="0" smtClean="0"/>
              <a:t>15)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Աստվածաշնչյան գրողները</a:t>
            </a:r>
            <a:r>
              <a:rPr lang="en-US" dirty="0" smtClean="0"/>
              <a:t> 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       </a:t>
            </a:r>
            <a:r>
              <a:rPr lang="hy-AM" dirty="0" smtClean="0"/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/>
              <a:t>Ինչպե՞ս կարդալ Ուայթին</a:t>
            </a:r>
            <a:r>
              <a:rPr lang="en-US" dirty="0" smtClean="0"/>
              <a:t>          </a:t>
            </a:r>
            <a:r>
              <a:rPr lang="hy-AM" dirty="0" smtClean="0">
                <a:solidFill>
                  <a:schemeClr val="bg1"/>
                </a:solidFill>
              </a:rPr>
              <a:t>Քննադատություններ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8842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01" b="10201"/>
          <a:stretch>
            <a:fillRect/>
          </a:stretch>
        </p:blipFill>
        <p:spPr/>
      </p:pic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340428" y="4483738"/>
            <a:ext cx="6288972" cy="420522"/>
          </a:xfrm>
        </p:spPr>
        <p:txBody>
          <a:bodyPr>
            <a:normAutofit lnSpcReduction="10000"/>
          </a:bodyPr>
          <a:lstStyle/>
          <a:p>
            <a:r>
              <a:rPr lang="hy-AM" dirty="0" smtClean="0"/>
              <a:t>Էլեն Ուայթի աստղագիտության տեսիլքը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Աստվածաշնչյան գրողները</a:t>
            </a:r>
            <a:r>
              <a:rPr lang="en-US" dirty="0" smtClean="0"/>
              <a:t> 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       </a:t>
            </a:r>
            <a:r>
              <a:rPr lang="hy-AM" dirty="0" smtClean="0"/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/>
              <a:t>Ինչպե՞ս կարդալ Ուայթին</a:t>
            </a:r>
            <a:r>
              <a:rPr lang="en-US" dirty="0" smtClean="0"/>
              <a:t>          </a:t>
            </a:r>
            <a:r>
              <a:rPr lang="hy-AM" dirty="0" smtClean="0">
                <a:solidFill>
                  <a:schemeClr val="bg1"/>
                </a:solidFill>
              </a:rPr>
              <a:t>Քննադատություններ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70536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85000" lnSpcReduction="10000"/>
          </a:bodyPr>
          <a:lstStyle/>
          <a:p>
            <a:r>
              <a:rPr lang="hy-AM" dirty="0" smtClean="0"/>
              <a:t>Էլեն Ուայթի աստղագիտության տեսիլքը</a:t>
            </a:r>
            <a:endParaRPr lang="en-US" dirty="0"/>
          </a:p>
        </p:txBody>
      </p:sp>
      <p:pic>
        <p:nvPicPr>
          <p:cNvPr id="10" name="Picture Placeholder 9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2" r="19052"/>
          <a:stretch>
            <a:fillRect/>
          </a:stretch>
        </p:blipFill>
        <p:spPr/>
      </p:pic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285750" indent="-285750">
              <a:buFont typeface="Arial" pitchFamily="34" charset="0"/>
              <a:buChar char="•"/>
            </a:pPr>
            <a:r>
              <a:rPr lang="hy-AM" dirty="0" smtClean="0"/>
              <a:t>Էլեն Ուայթը երբեք չի նշել այն աշխարհի անունը, որում եղել է տեսիլքի ժամանակ:</a:t>
            </a: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hy-AM" dirty="0" smtClean="0"/>
              <a:t>Նա երբեք չի ասել, որ այդ աշխարհը ուներ ընդամենը յոթը լուսին:</a:t>
            </a: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hy-AM" dirty="0" smtClean="0"/>
              <a:t>Տեսիլքի նպատակն էր համոզելու Ջոզեֆ Բեյցին: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Աստվածաշնչյան գրողները</a:t>
            </a:r>
            <a:r>
              <a:rPr lang="en-US" dirty="0" smtClean="0"/>
              <a:t> 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       </a:t>
            </a:r>
            <a:r>
              <a:rPr lang="hy-AM" dirty="0" smtClean="0"/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/>
              <a:t>Ինչպե՞ս կարդալ Ուայթին</a:t>
            </a:r>
            <a:r>
              <a:rPr lang="en-US" dirty="0" smtClean="0"/>
              <a:t>          </a:t>
            </a:r>
            <a:r>
              <a:rPr lang="hy-AM" dirty="0" smtClean="0">
                <a:solidFill>
                  <a:schemeClr val="bg1"/>
                </a:solidFill>
              </a:rPr>
              <a:t>Քննադատություններ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53485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1" b="19453"/>
          <a:stretch/>
        </p:blipFill>
        <p:spPr/>
      </p:pic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Աստվածաշնչյան գրողները</a:t>
            </a:r>
            <a:r>
              <a:rPr lang="en-US" dirty="0" smtClean="0"/>
              <a:t> 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       </a:t>
            </a:r>
            <a:r>
              <a:rPr lang="hy-AM" dirty="0" smtClean="0"/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/>
              <a:t>Ինչպե՞ս կարդալ Ուայթին</a:t>
            </a:r>
            <a:r>
              <a:rPr lang="en-US" dirty="0" smtClean="0"/>
              <a:t>          </a:t>
            </a:r>
            <a:r>
              <a:rPr lang="hy-AM" dirty="0" smtClean="0">
                <a:solidFill>
                  <a:schemeClr val="bg1"/>
                </a:solidFill>
              </a:rPr>
              <a:t>Քննադատություններ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3136076" y="718782"/>
            <a:ext cx="5550724" cy="420522"/>
          </a:xfrm>
        </p:spPr>
        <p:txBody>
          <a:bodyPr>
            <a:normAutofit fontScale="85000" lnSpcReduction="10000"/>
          </a:bodyPr>
          <a:lstStyle/>
          <a:p>
            <a:r>
              <a:rPr lang="hy-AM" dirty="0" smtClean="0"/>
              <a:t>Էլեն Ուայթի աստղագիտության տեսիլքը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874644" y="1428750"/>
            <a:ext cx="4078356" cy="3124200"/>
          </a:xfrm>
        </p:spPr>
        <p:txBody>
          <a:bodyPr/>
          <a:lstStyle/>
          <a:p>
            <a:pPr marL="285750" indent="-285750">
              <a:buFont typeface="Arial" pitchFamily="34" charset="0"/>
              <a:buChar char="•"/>
            </a:pPr>
            <a:r>
              <a:rPr lang="hy-AM" dirty="0" smtClean="0"/>
              <a:t>Էլեն Ուայթը երբեք չի նշել այն աշխարհի անունը, որում եղել է տեսիլքի ժամանակ:</a:t>
            </a: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hy-AM" dirty="0" smtClean="0"/>
              <a:t>Նա երբեք չի ասել, որ այդ աշխարհը ուներ ընդամենը յոթը լուսին:</a:t>
            </a: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hy-AM" dirty="0" smtClean="0"/>
              <a:t>Տեսիլքի նպատակն էր համոզելու Ջոզեֆ Բեյցին: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52679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2" r="19052"/>
          <a:stretch>
            <a:fillRect/>
          </a:stretch>
        </p:blipFill>
        <p:spPr/>
      </p:pic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 smtClean="0"/>
              <a:t>“… </a:t>
            </a:r>
            <a:r>
              <a:rPr lang="hy-AM" dirty="0" smtClean="0"/>
              <a:t>շատ սահմանափակ միտքը, որ կսկսի կասկածել և գայթակղվել այս հնարավորությունների կամ միգուցեների </a:t>
            </a:r>
            <a:r>
              <a:rPr lang="ru-RU" dirty="0" smtClean="0"/>
              <a:t>(</a:t>
            </a:r>
            <a:r>
              <a:rPr lang="hy-AM" dirty="0" smtClean="0"/>
              <a:t>սխալների</a:t>
            </a:r>
            <a:r>
              <a:rPr lang="ru-RU" dirty="0" smtClean="0"/>
              <a:t>)</a:t>
            </a:r>
            <a:r>
              <a:rPr lang="hy-AM" dirty="0" smtClean="0"/>
              <a:t> վրա, նույն ձևով պատրսատ է գայթակղվել նաև Աստվածաշնչի խորհուրդների վրա,</a:t>
            </a:r>
            <a:r>
              <a:rPr lang="en-US" dirty="0" smtClean="0"/>
              <a:t> </a:t>
            </a:r>
            <a:r>
              <a:rPr lang="hy-AM" dirty="0" smtClean="0"/>
              <a:t>քանի որ նրանց թույլ բանականությունները չեն կարող տեսնել Աստծո նպատակների միջով:»</a:t>
            </a:r>
            <a:r>
              <a:rPr lang="en-US" dirty="0" smtClean="0"/>
              <a:t> (1SM 16)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Աստվածաշնչյան գրողները</a:t>
            </a:r>
            <a:r>
              <a:rPr lang="en-US" dirty="0" smtClean="0"/>
              <a:t> 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       </a:t>
            </a:r>
            <a:r>
              <a:rPr lang="hy-AM" dirty="0" smtClean="0"/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/>
              <a:t>Ինչպե՞ս կարդալ Ուայթին</a:t>
            </a:r>
            <a:r>
              <a:rPr lang="en-US" dirty="0" smtClean="0"/>
              <a:t>          </a:t>
            </a:r>
            <a:r>
              <a:rPr lang="hy-AM" dirty="0" smtClean="0">
                <a:solidFill>
                  <a:schemeClr val="bg1"/>
                </a:solidFill>
              </a:rPr>
              <a:t>Քննադատություններ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3136076" y="718782"/>
            <a:ext cx="5550724" cy="420522"/>
          </a:xfrm>
        </p:spPr>
        <p:txBody>
          <a:bodyPr>
            <a:normAutofit fontScale="85000" lnSpcReduction="10000"/>
          </a:bodyPr>
          <a:lstStyle/>
          <a:p>
            <a:r>
              <a:rPr lang="hy-AM" dirty="0" smtClean="0"/>
              <a:t>Էլեն Ուայթի աստղագիտության տեսիլքը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95098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59" b="4659"/>
          <a:stretch>
            <a:fillRect/>
          </a:stretch>
        </p:blipFill>
        <p:spPr/>
      </p:pic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340428" y="4483738"/>
            <a:ext cx="5069772" cy="420522"/>
          </a:xfrm>
        </p:spPr>
        <p:txBody>
          <a:bodyPr>
            <a:normAutofit lnSpcReduction="10000"/>
          </a:bodyPr>
          <a:lstStyle/>
          <a:p>
            <a:r>
              <a:rPr lang="hy-AM" dirty="0" smtClean="0"/>
              <a:t>Սբ. Բարդուղեմեոսյան սպանդը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hy-AM" dirty="0" smtClean="0"/>
              <a:t>Մեծ տաճարի զանգը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Աստվածաշնչյան գրողները</a:t>
            </a:r>
            <a:r>
              <a:rPr lang="en-US" dirty="0" smtClean="0"/>
              <a:t> 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       </a:t>
            </a:r>
            <a:r>
              <a:rPr lang="hy-AM" dirty="0" smtClean="0"/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/>
              <a:t>Ինչպե՞ս կարդալ Ուայթին</a:t>
            </a:r>
            <a:r>
              <a:rPr lang="en-US" dirty="0" smtClean="0"/>
              <a:t>          </a:t>
            </a:r>
            <a:r>
              <a:rPr lang="hy-AM" dirty="0" smtClean="0">
                <a:solidFill>
                  <a:schemeClr val="bg1"/>
                </a:solidFill>
              </a:rPr>
              <a:t>Քննադատություններ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68642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30" b="13063"/>
          <a:stretch/>
        </p:blipFill>
        <p:spPr/>
      </p:pic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340428" y="4483738"/>
            <a:ext cx="4841172" cy="420522"/>
          </a:xfrm>
        </p:spPr>
        <p:txBody>
          <a:bodyPr>
            <a:normAutofit fontScale="92500"/>
          </a:bodyPr>
          <a:lstStyle/>
          <a:p>
            <a:r>
              <a:rPr lang="hy-AM" dirty="0" smtClean="0"/>
              <a:t>«Չկատարված» մարգարեություն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hy-AM" dirty="0" smtClean="0"/>
              <a:t>«Հին Երուսաղեմը երբեք չի վերակառուցվելու»:</a:t>
            </a:r>
            <a:r>
              <a:rPr lang="en-US" dirty="0" smtClean="0"/>
              <a:t> (EW 75)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Աստվածաշնչյան գրողները</a:t>
            </a:r>
            <a:r>
              <a:rPr lang="en-US" dirty="0" smtClean="0"/>
              <a:t> 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       </a:t>
            </a:r>
            <a:r>
              <a:rPr lang="hy-AM" dirty="0" smtClean="0"/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/>
              <a:t>Ինչպե՞ս կարդալ Ուայթին</a:t>
            </a:r>
            <a:r>
              <a:rPr lang="en-US" dirty="0" smtClean="0"/>
              <a:t>          </a:t>
            </a:r>
            <a:r>
              <a:rPr lang="hy-AM" dirty="0" smtClean="0">
                <a:solidFill>
                  <a:schemeClr val="bg1"/>
                </a:solidFill>
              </a:rPr>
              <a:t>Քննադատություններ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757254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24" b="8024"/>
          <a:stretch>
            <a:fillRect/>
          </a:stretch>
        </p:blipFill>
        <p:spPr/>
      </p:pic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340428" y="4483738"/>
            <a:ext cx="6365172" cy="420522"/>
          </a:xfrm>
        </p:spPr>
        <p:txBody>
          <a:bodyPr>
            <a:normAutofit fontScale="92500"/>
          </a:bodyPr>
          <a:lstStyle/>
          <a:p>
            <a:r>
              <a:rPr lang="hy-AM" dirty="0" smtClean="0"/>
              <a:t>Ինչպե՞ս վարվել քննադատությունների հետ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hy-AM" dirty="0" smtClean="0"/>
              <a:t>Եզրակացություն</a:t>
            </a:r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Աստվածաշնչյան գրողները</a:t>
            </a:r>
            <a:r>
              <a:rPr lang="en-US" dirty="0" smtClean="0"/>
              <a:t> 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       </a:t>
            </a:r>
            <a:r>
              <a:rPr lang="hy-AM" dirty="0" smtClean="0"/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/>
              <a:t>Ինչպե՞ս կարդալ Ուայթին</a:t>
            </a:r>
            <a:r>
              <a:rPr lang="en-US" dirty="0" smtClean="0"/>
              <a:t>          </a:t>
            </a:r>
            <a:r>
              <a:rPr lang="hy-AM" dirty="0" smtClean="0">
                <a:solidFill>
                  <a:schemeClr val="bg1"/>
                </a:solidFill>
              </a:rPr>
              <a:t>Քննադատություններ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36478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85000" lnSpcReduction="10000"/>
          </a:bodyPr>
          <a:lstStyle/>
          <a:p>
            <a:r>
              <a:rPr lang="hy-AM" dirty="0" smtClean="0"/>
              <a:t>Ինչպե՞ս վարվել քննադատությունների հետ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http://egwwritings.org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http://ellenwhite.org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hlinkClick r:id="rId3"/>
              </a:rPr>
              <a:t>http://drc.whiteestate.org</a:t>
            </a:r>
            <a:endParaRPr lang="hy-AM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hlinkClick r:id="rId4"/>
              </a:rPr>
              <a:t>mr.gabrielyan@yahoo.com</a:t>
            </a: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Skype – </a:t>
            </a:r>
            <a:r>
              <a:rPr lang="en-US" dirty="0" err="1" smtClean="0"/>
              <a:t>zav.gabriel</a:t>
            </a:r>
            <a:endParaRPr lang="hy-AM" dirty="0" smtClean="0"/>
          </a:p>
          <a:p>
            <a:endParaRPr lang="hy-AM" dirty="0"/>
          </a:p>
          <a:p>
            <a:endParaRPr lang="hy-AM" dirty="0"/>
          </a:p>
        </p:txBody>
      </p:sp>
      <p:pic>
        <p:nvPicPr>
          <p:cNvPr id="11" name="Picture Placeholder 10"/>
          <p:cNvPicPr>
            <a:picLocks noGrp="1" noChangeAspect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65" r="20665"/>
          <a:stretch>
            <a:fillRect/>
          </a:stretch>
        </p:blipFill>
        <p:spPr/>
      </p:pic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Աստվածաշնչյան գրողները</a:t>
            </a:r>
            <a:r>
              <a:rPr lang="en-US" dirty="0" smtClean="0"/>
              <a:t> 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       </a:t>
            </a:r>
            <a:r>
              <a:rPr lang="hy-AM" dirty="0" smtClean="0"/>
              <a:t>Էլեն Ուայթը և Աստվածաշունչը</a:t>
            </a:r>
            <a:r>
              <a:rPr lang="en-US" dirty="0" smtClean="0"/>
              <a:t>          </a:t>
            </a:r>
            <a:r>
              <a:rPr lang="hy-AM" dirty="0" smtClean="0"/>
              <a:t>Ինչպե՞ս կարդալ Ուայթին</a:t>
            </a:r>
            <a:r>
              <a:rPr lang="en-US" dirty="0" smtClean="0"/>
              <a:t>          </a:t>
            </a:r>
            <a:r>
              <a:rPr lang="hy-AM" dirty="0" smtClean="0">
                <a:solidFill>
                  <a:schemeClr val="bg1"/>
                </a:solidFill>
              </a:rPr>
              <a:t>Քննադատություններ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080212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40428" y="4400550"/>
            <a:ext cx="5831772" cy="503710"/>
          </a:xfrm>
        </p:spPr>
        <p:txBody>
          <a:bodyPr>
            <a:normAutofit fontScale="92500"/>
          </a:bodyPr>
          <a:lstStyle/>
          <a:p>
            <a:r>
              <a:rPr lang="hy-AM" dirty="0" smtClean="0"/>
              <a:t>Դուք կարող եք վստահել Աստվածաշնչին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sz="1600" b="1" dirty="0" smtClean="0">
                <a:solidFill>
                  <a:schemeClr val="bg1"/>
                </a:solidFill>
              </a:rPr>
              <a:t>Կոչ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Picture Placeholder 10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31" b="2533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63359119"/>
      </p:ext>
    </p:extLst>
  </p:cSld>
  <p:clrMapOvr>
    <a:masterClrMapping/>
  </p:clrMapOvr>
  <p:transition spd="slow">
    <p:wipe dir="r"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2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30" b="16430"/>
          <a:stretch>
            <a:fillRect/>
          </a:stretch>
        </p:blipFill>
        <p:spPr/>
      </p:pic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40428" y="4483738"/>
            <a:ext cx="6517572" cy="420522"/>
          </a:xfrm>
        </p:spPr>
        <p:txBody>
          <a:bodyPr>
            <a:normAutofit lnSpcReduction="10000"/>
          </a:bodyPr>
          <a:lstStyle/>
          <a:p>
            <a:r>
              <a:rPr lang="hy-AM" dirty="0" smtClean="0"/>
              <a:t>Կարդացեք Աստծո նամակները ձեզ համար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sz="1600" b="1" dirty="0" smtClean="0">
                <a:solidFill>
                  <a:schemeClr val="bg1"/>
                </a:solidFill>
              </a:rPr>
              <a:t>Կոչ</a:t>
            </a:r>
            <a:endParaRPr lang="en-US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28061"/>
      </p:ext>
    </p:extLst>
  </p:cSld>
  <p:clrMapOvr>
    <a:masterClrMapping/>
  </p:clrMapOvr>
  <p:transition spd="slow">
    <p:wipe dir="r"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b="1" smtClean="0">
                <a:solidFill>
                  <a:schemeClr val="bg1"/>
                </a:solidFill>
              </a:rPr>
              <a:t>A warm welcome to everyone!</a:t>
            </a:r>
            <a:endParaRPr lang="en-US" b="1" dirty="0" smtClean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90600" y="1428750"/>
            <a:ext cx="2667000" cy="99060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/>
          <a:p>
            <a:endParaRPr lang="en-US" sz="1400" dirty="0" smtClean="0">
              <a:latin typeface="Kalinga" pitchFamily="34" charset="0"/>
              <a:cs typeface="Kalinga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43859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mpos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bg1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vert="horz" wrap="square" lIns="0" tIns="0" rIns="0" bIns="0" rtlCol="0" anchor="t">
        <a:normAutofit/>
      </a:bodyPr>
      <a:lstStyle>
        <a:defPPr>
          <a:defRPr sz="1200" dirty="0" smtClean="0">
            <a:latin typeface="Kalinga" pitchFamily="34" charset="0"/>
            <a:cs typeface="Kalinga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3059</TotalTime>
  <Words>6374</Words>
  <Application>Microsoft Office PowerPoint</Application>
  <PresentationFormat>On-screen Show (16:9)</PresentationFormat>
  <Paragraphs>603</Paragraphs>
  <Slides>70</Slides>
  <Notes>70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4" baseType="lpstr">
      <vt:lpstr>Kalinga</vt:lpstr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Stefan</dc:creator>
  <cp:lastModifiedBy>Zav Gabriel</cp:lastModifiedBy>
  <cp:revision>494</cp:revision>
  <cp:lastPrinted>2012-03-13T19:32:32Z</cp:lastPrinted>
  <dcterms:created xsi:type="dcterms:W3CDTF">2012-02-26T14:24:24Z</dcterms:created>
  <dcterms:modified xsi:type="dcterms:W3CDTF">2013-01-02T18:50:00Z</dcterms:modified>
</cp:coreProperties>
</file>